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622" r:id="rId2"/>
    <p:sldId id="960" r:id="rId3"/>
    <p:sldId id="1011" r:id="rId4"/>
    <p:sldId id="970" r:id="rId5"/>
    <p:sldId id="961" r:id="rId6"/>
    <p:sldId id="949" r:id="rId7"/>
    <p:sldId id="966" r:id="rId8"/>
    <p:sldId id="948" r:id="rId9"/>
    <p:sldId id="954" r:id="rId10"/>
    <p:sldId id="845" r:id="rId11"/>
    <p:sldId id="863" r:id="rId12"/>
    <p:sldId id="950" r:id="rId13"/>
    <p:sldId id="943" r:id="rId14"/>
    <p:sldId id="881" r:id="rId15"/>
    <p:sldId id="1008" r:id="rId16"/>
    <p:sldId id="1009" r:id="rId17"/>
    <p:sldId id="1003" r:id="rId18"/>
    <p:sldId id="1006" r:id="rId19"/>
    <p:sldId id="1002" r:id="rId20"/>
    <p:sldId id="1010" r:id="rId21"/>
    <p:sldId id="1007" r:id="rId22"/>
    <p:sldId id="945" r:id="rId23"/>
    <p:sldId id="938" r:id="rId24"/>
    <p:sldId id="900" r:id="rId25"/>
    <p:sldId id="928" r:id="rId26"/>
    <p:sldId id="962" r:id="rId27"/>
    <p:sldId id="941" r:id="rId28"/>
    <p:sldId id="965" r:id="rId29"/>
    <p:sldId id="968" r:id="rId30"/>
    <p:sldId id="969" r:id="rId31"/>
    <p:sldId id="967" r:id="rId3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3399FF"/>
    <a:srgbClr val="FFFFCC"/>
    <a:srgbClr val="202020"/>
    <a:srgbClr val="C9C9FF"/>
    <a:srgbClr val="404040"/>
    <a:srgbClr val="5F5F5F"/>
    <a:srgbClr val="E689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7889" autoAdjust="0"/>
    <p:restoredTop sz="96370" autoAdjust="0"/>
  </p:normalViewPr>
  <p:slideViewPr>
    <p:cSldViewPr>
      <p:cViewPr varScale="1">
        <p:scale>
          <a:sx n="148" d="100"/>
          <a:sy n="148" d="100"/>
        </p:scale>
        <p:origin x="132" y="2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4" d="100"/>
          <a:sy n="104" d="100"/>
        </p:scale>
        <p:origin x="249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2536" y="497297"/>
            <a:ext cx="2928537" cy="511731"/>
          </a:xfrm>
          <a:prstGeom prst="rect">
            <a:avLst/>
          </a:prstGeom>
        </p:spPr>
        <p:txBody>
          <a:bodyPr vert="horz" lIns="98919" tIns="49461" rIns="98919" bIns="49461" rtlCol="0"/>
          <a:lstStyle>
            <a:lvl1pPr algn="l">
              <a:defRPr sz="1300"/>
            </a:lvl1pPr>
          </a:lstStyle>
          <a:p>
            <a:r>
              <a:rPr lang="en-GB"/>
              <a:t>FTO Haarlem 9 juli 2018</a:t>
            </a:r>
            <a:endParaRPr lang="nl-NL"/>
          </a:p>
        </p:txBody>
      </p:sp>
      <p:sp>
        <p:nvSpPr>
          <p:cNvPr id="3" name="Date Placeholder 2"/>
          <p:cNvSpPr>
            <a:spLocks noGrp="1"/>
          </p:cNvSpPr>
          <p:nvPr>
            <p:ph type="dt" sz="quarter" idx="1"/>
          </p:nvPr>
        </p:nvSpPr>
        <p:spPr>
          <a:xfrm>
            <a:off x="3674200" y="497297"/>
            <a:ext cx="2928537" cy="511731"/>
          </a:xfrm>
          <a:prstGeom prst="rect">
            <a:avLst/>
          </a:prstGeom>
        </p:spPr>
        <p:txBody>
          <a:bodyPr vert="horz" lIns="98919" tIns="49461" rIns="98919" bIns="49461" rtlCol="0"/>
          <a:lstStyle>
            <a:lvl1pPr algn="r">
              <a:defRPr sz="1300"/>
            </a:lvl1pPr>
          </a:lstStyle>
          <a:p>
            <a:fld id="{8F6771B4-03CD-4CA6-B8A6-F2225C5A6FC0}" type="datetimeFigureOut">
              <a:rPr lang="nl-NL" smtClean="0"/>
              <a:t>13-5-2019</a:t>
            </a:fld>
            <a:endParaRPr lang="nl-NL"/>
          </a:p>
        </p:txBody>
      </p:sp>
      <p:sp>
        <p:nvSpPr>
          <p:cNvPr id="4" name="Footer Placeholder 3"/>
          <p:cNvSpPr>
            <a:spLocks noGrp="1"/>
          </p:cNvSpPr>
          <p:nvPr>
            <p:ph type="ftr" sz="quarter" idx="2"/>
          </p:nvPr>
        </p:nvSpPr>
        <p:spPr>
          <a:xfrm>
            <a:off x="496499" y="9225585"/>
            <a:ext cx="2924574" cy="511731"/>
          </a:xfrm>
          <a:prstGeom prst="rect">
            <a:avLst/>
          </a:prstGeom>
        </p:spPr>
        <p:txBody>
          <a:bodyPr vert="horz" lIns="98919" tIns="49461" rIns="98919" bIns="49461" rtlCol="0" anchor="b"/>
          <a:lstStyle>
            <a:lvl1pPr algn="l">
              <a:defRPr sz="1300"/>
            </a:lvl1pPr>
          </a:lstStyle>
          <a:p>
            <a:endParaRPr lang="nl-NL"/>
          </a:p>
        </p:txBody>
      </p:sp>
      <p:sp>
        <p:nvSpPr>
          <p:cNvPr id="5" name="Slide Number Placeholder 4"/>
          <p:cNvSpPr>
            <a:spLocks noGrp="1"/>
          </p:cNvSpPr>
          <p:nvPr>
            <p:ph type="sldNum" sz="quarter" idx="3"/>
          </p:nvPr>
        </p:nvSpPr>
        <p:spPr>
          <a:xfrm>
            <a:off x="3703420" y="9225585"/>
            <a:ext cx="2924574" cy="511731"/>
          </a:xfrm>
          <a:prstGeom prst="rect">
            <a:avLst/>
          </a:prstGeom>
        </p:spPr>
        <p:txBody>
          <a:bodyPr vert="horz" lIns="98919" tIns="49461" rIns="98919" bIns="49461" rtlCol="0" anchor="b"/>
          <a:lstStyle>
            <a:lvl1pPr algn="r">
              <a:defRPr sz="1300"/>
            </a:lvl1pPr>
          </a:lstStyle>
          <a:p>
            <a:fld id="{25AE1A45-6123-4D82-8F68-679422891886}" type="slidenum">
              <a:rPr lang="nl-NL" smtClean="0"/>
              <a:t>‹#›</a:t>
            </a:fld>
            <a:endParaRPr lang="nl-NL"/>
          </a:p>
        </p:txBody>
      </p:sp>
    </p:spTree>
    <p:extLst>
      <p:ext uri="{BB962C8B-B14F-4D97-AF65-F5344CB8AC3E}">
        <p14:creationId xmlns:p14="http://schemas.microsoft.com/office/powerpoint/2010/main" val="39341183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6363" cy="511731"/>
          </a:xfrm>
          <a:prstGeom prst="rect">
            <a:avLst/>
          </a:prstGeom>
        </p:spPr>
        <p:txBody>
          <a:bodyPr vert="horz" lIns="98919" tIns="49461" rIns="98919" bIns="49461" rtlCol="0"/>
          <a:lstStyle>
            <a:lvl1pPr algn="l">
              <a:defRPr sz="1300"/>
            </a:lvl1pPr>
          </a:lstStyle>
          <a:p>
            <a:r>
              <a:rPr lang="nl-NL"/>
              <a:t>Taperingstrips meet HAMLETT</a:t>
            </a:r>
          </a:p>
        </p:txBody>
      </p:sp>
      <p:sp>
        <p:nvSpPr>
          <p:cNvPr id="3" name="Date Placeholder 2"/>
          <p:cNvSpPr>
            <a:spLocks noGrp="1"/>
          </p:cNvSpPr>
          <p:nvPr>
            <p:ph type="dt" idx="1"/>
          </p:nvPr>
        </p:nvSpPr>
        <p:spPr>
          <a:xfrm>
            <a:off x="4021294" y="0"/>
            <a:ext cx="3076363" cy="511731"/>
          </a:xfrm>
          <a:prstGeom prst="rect">
            <a:avLst/>
          </a:prstGeom>
        </p:spPr>
        <p:txBody>
          <a:bodyPr vert="horz" lIns="98919" tIns="49461" rIns="98919" bIns="49461" rtlCol="0"/>
          <a:lstStyle>
            <a:lvl1pPr algn="r">
              <a:defRPr sz="1300"/>
            </a:lvl1pPr>
          </a:lstStyle>
          <a:p>
            <a:fld id="{FF9F727B-A208-4CB4-A62E-C70DF1940076}" type="datetimeFigureOut">
              <a:rPr lang="nl-NL" smtClean="0"/>
              <a:t>13-5-2019</a:t>
            </a:fld>
            <a:endParaRPr lang="nl-NL"/>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8919" tIns="49461" rIns="98919" bIns="49461" rtlCol="0" anchor="ctr"/>
          <a:lstStyle/>
          <a:p>
            <a:endParaRPr lang="nl-NL"/>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8919" tIns="49461" rIns="98919" bIns="494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3" y="9721106"/>
            <a:ext cx="3076363" cy="511731"/>
          </a:xfrm>
          <a:prstGeom prst="rect">
            <a:avLst/>
          </a:prstGeom>
        </p:spPr>
        <p:txBody>
          <a:bodyPr vert="horz" lIns="98919" tIns="49461" rIns="98919" bIns="49461" rtlCol="0" anchor="b"/>
          <a:lstStyle>
            <a:lvl1pPr algn="l">
              <a:defRPr sz="1300"/>
            </a:lvl1pPr>
          </a:lstStyle>
          <a:p>
            <a:r>
              <a:rPr lang="nl-NL"/>
              <a:t>5 sept 2017, Utrecht</a:t>
            </a: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8919" tIns="49461" rIns="98919" bIns="49461" rtlCol="0" anchor="b"/>
          <a:lstStyle>
            <a:lvl1pPr algn="r">
              <a:defRPr sz="1300"/>
            </a:lvl1pPr>
          </a:lstStyle>
          <a:p>
            <a:fld id="{1357937D-EDC3-4D41-84D7-0994552B9182}" type="slidenum">
              <a:rPr lang="nl-NL" smtClean="0"/>
              <a:t>‹#›</a:t>
            </a:fld>
            <a:endParaRPr lang="nl-NL"/>
          </a:p>
        </p:txBody>
      </p:sp>
    </p:spTree>
    <p:extLst>
      <p:ext uri="{BB962C8B-B14F-4D97-AF65-F5344CB8AC3E}">
        <p14:creationId xmlns:p14="http://schemas.microsoft.com/office/powerpoint/2010/main" val="298382649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aperingstrip.nl/artikelen-ov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25488"/>
            <a:ext cx="5114925" cy="3836987"/>
          </a:xfrm>
        </p:spPr>
      </p:sp>
      <p:sp>
        <p:nvSpPr>
          <p:cNvPr id="4" name="Slide Number Placeholder 3"/>
          <p:cNvSpPr>
            <a:spLocks noGrp="1"/>
          </p:cNvSpPr>
          <p:nvPr>
            <p:ph type="sldNum" sz="quarter" idx="10"/>
          </p:nvPr>
        </p:nvSpPr>
        <p:spPr>
          <a:xfrm>
            <a:off x="3070486" y="4668947"/>
            <a:ext cx="3076363" cy="298967"/>
          </a:xfrm>
        </p:spPr>
        <p:txBody>
          <a:body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t>1</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5" name="Notes Placeholder 2"/>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
        <p:nvSpPr>
          <p:cNvPr id="6" name="Tijdelijke aanduiding voor dianummer 3">
            <a:extLst>
              <a:ext uri="{FF2B5EF4-FFF2-40B4-BE49-F238E27FC236}">
                <a16:creationId xmlns:a16="http://schemas.microsoft.com/office/drawing/2014/main" id="{3E885CEF-784F-40FF-8F92-F736214C78BA}"/>
              </a:ext>
            </a:extLst>
          </p:cNvPr>
          <p:cNvSpPr txBox="1">
            <a:spLocks/>
          </p:cNvSpPr>
          <p:nvPr/>
        </p:nvSpPr>
        <p:spPr>
          <a:xfrm>
            <a:off x="4021294" y="9721106"/>
            <a:ext cx="3076363" cy="511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8919" tIns="49461" rIns="98919" bIns="49461" rtlCol="0" anchor="b"/>
          <a:lstStyle>
            <a:defPPr>
              <a:defRPr lang="nl-NL"/>
            </a:defPPr>
            <a:lvl1pPr marL="0" algn="r" defTabSz="914400" rtl="0" eaLnBrk="1" latinLnBrk="0" hangingPunct="1">
              <a:spcBef>
                <a:spcPct val="30000"/>
              </a:spcBef>
              <a:defRPr sz="1100" kern="1200">
                <a:solidFill>
                  <a:schemeClr val="tx1"/>
                </a:solidFill>
                <a:latin typeface="Calibri" pitchFamily="34" charset="0"/>
                <a:ea typeface="+mn-ea"/>
                <a:cs typeface="+mn-cs"/>
              </a:defRPr>
            </a:lvl1pPr>
            <a:lvl2pPr marL="741988" indent="-285379" algn="l" defTabSz="914400" rtl="0" eaLnBrk="1" latinLnBrk="0" hangingPunct="1">
              <a:spcBef>
                <a:spcPct val="30000"/>
              </a:spcBef>
              <a:defRPr sz="1100" kern="1200">
                <a:solidFill>
                  <a:schemeClr val="tx1"/>
                </a:solidFill>
                <a:latin typeface="Calibri" pitchFamily="34" charset="0"/>
                <a:ea typeface="ＭＳ Ｐゴシック" pitchFamily="34" charset="-128"/>
                <a:cs typeface="+mn-cs"/>
              </a:defRPr>
            </a:lvl2pPr>
            <a:lvl3pPr marL="1141518" indent="-228304" algn="l" defTabSz="914400" rtl="0" eaLnBrk="1" latinLnBrk="0" hangingPunct="1">
              <a:spcBef>
                <a:spcPct val="30000"/>
              </a:spcBef>
              <a:defRPr sz="1100" kern="1200">
                <a:solidFill>
                  <a:schemeClr val="tx1"/>
                </a:solidFill>
                <a:latin typeface="Calibri" pitchFamily="34" charset="0"/>
                <a:ea typeface="ＭＳ Ｐゴシック" pitchFamily="34" charset="-128"/>
                <a:cs typeface="+mn-cs"/>
              </a:defRPr>
            </a:lvl3pPr>
            <a:lvl4pPr marL="1598125" indent="-228304" algn="l" defTabSz="914400" rtl="0" eaLnBrk="1" latinLnBrk="0" hangingPunct="1">
              <a:spcBef>
                <a:spcPct val="30000"/>
              </a:spcBef>
              <a:defRPr sz="1100" kern="1200">
                <a:solidFill>
                  <a:schemeClr val="tx1"/>
                </a:solidFill>
                <a:latin typeface="Calibri" pitchFamily="34" charset="0"/>
                <a:ea typeface="ＭＳ Ｐゴシック" pitchFamily="34" charset="-128"/>
                <a:cs typeface="+mn-cs"/>
              </a:defRPr>
            </a:lvl4pPr>
            <a:lvl5pPr marL="2054732" indent="-228304" algn="l" defTabSz="914400" rtl="0" eaLnBrk="1" latinLnBrk="0" hangingPunct="1">
              <a:spcBef>
                <a:spcPct val="30000"/>
              </a:spcBef>
              <a:defRPr sz="1100" kern="1200">
                <a:solidFill>
                  <a:schemeClr val="tx1"/>
                </a:solidFill>
                <a:latin typeface="Calibri" pitchFamily="34" charset="0"/>
                <a:ea typeface="ＭＳ Ｐゴシック" pitchFamily="34" charset="-128"/>
                <a:cs typeface="+mn-cs"/>
              </a:defRPr>
            </a:lvl5pPr>
            <a:lvl6pPr marL="2511337" indent="-228304" algn="l" defTabSz="914400" rtl="0" eaLnBrk="0" fontAlgn="base" latinLnBrk="0" hangingPunct="0">
              <a:spcBef>
                <a:spcPct val="30000"/>
              </a:spcBef>
              <a:spcAft>
                <a:spcPct val="0"/>
              </a:spcAft>
              <a:defRPr sz="1100" kern="1200">
                <a:solidFill>
                  <a:schemeClr val="tx1"/>
                </a:solidFill>
                <a:latin typeface="Calibri" pitchFamily="34" charset="0"/>
                <a:ea typeface="ＭＳ Ｐゴシック" pitchFamily="34" charset="-128"/>
                <a:cs typeface="+mn-cs"/>
              </a:defRPr>
            </a:lvl6pPr>
            <a:lvl7pPr marL="2967944" indent="-228304" algn="l" defTabSz="914400" rtl="0" eaLnBrk="0" fontAlgn="base" latinLnBrk="0" hangingPunct="0">
              <a:spcBef>
                <a:spcPct val="30000"/>
              </a:spcBef>
              <a:spcAft>
                <a:spcPct val="0"/>
              </a:spcAft>
              <a:defRPr sz="1100" kern="1200">
                <a:solidFill>
                  <a:schemeClr val="tx1"/>
                </a:solidFill>
                <a:latin typeface="Calibri" pitchFamily="34" charset="0"/>
                <a:ea typeface="ＭＳ Ｐゴシック" pitchFamily="34" charset="-128"/>
                <a:cs typeface="+mn-cs"/>
              </a:defRPr>
            </a:lvl7pPr>
            <a:lvl8pPr marL="3424552" indent="-228304" algn="l" defTabSz="914400" rtl="0" eaLnBrk="0" fontAlgn="base" latinLnBrk="0" hangingPunct="0">
              <a:spcBef>
                <a:spcPct val="30000"/>
              </a:spcBef>
              <a:spcAft>
                <a:spcPct val="0"/>
              </a:spcAft>
              <a:defRPr sz="1100" kern="1200">
                <a:solidFill>
                  <a:schemeClr val="tx1"/>
                </a:solidFill>
                <a:latin typeface="Calibri" pitchFamily="34" charset="0"/>
                <a:ea typeface="ＭＳ Ｐゴシック" pitchFamily="34" charset="-128"/>
                <a:cs typeface="+mn-cs"/>
              </a:defRPr>
            </a:lvl8pPr>
            <a:lvl9pPr marL="3881159" indent="-228304" algn="l" defTabSz="914400" rtl="0" eaLnBrk="0" fontAlgn="base" latinLnBrk="0" hangingPunct="0">
              <a:spcBef>
                <a:spcPct val="30000"/>
              </a:spcBef>
              <a:spcAft>
                <a:spcPct val="0"/>
              </a:spcAft>
              <a:defRPr sz="1100" kern="1200">
                <a:solidFill>
                  <a:schemeClr val="tx1"/>
                </a:solidFill>
                <a:latin typeface="Calibri" pitchFamily="34" charset="0"/>
                <a:ea typeface="ＭＳ Ｐゴシック" pitchFamily="34" charset="-128"/>
                <a:cs typeface="+mn-cs"/>
              </a:defRPr>
            </a:lvl9pPr>
          </a:lstStyle>
          <a:p>
            <a:pPr>
              <a:spcBef>
                <a:spcPct val="0"/>
              </a:spcBef>
            </a:pPr>
            <a:fld id="{97104F3C-3DA7-49B0-9D25-05D5A553BC42}" type="slidenum">
              <a:rPr lang="nl-NL" altLang="nl-NL" smtClean="0"/>
              <a:pPr>
                <a:spcBef>
                  <a:spcPct val="0"/>
                </a:spcBef>
              </a:pPr>
              <a:t>1</a:t>
            </a:fld>
            <a:endParaRPr lang="nl-NL" altLang="nl-NL"/>
          </a:p>
        </p:txBody>
      </p:sp>
    </p:spTree>
    <p:extLst>
      <p:ext uri="{BB962C8B-B14F-4D97-AF65-F5344CB8AC3E}">
        <p14:creationId xmlns:p14="http://schemas.microsoft.com/office/powerpoint/2010/main" val="2858753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10</a:t>
            </a:fld>
            <a:endParaRPr lang="nl-NL" altLang="nl-NL"/>
          </a:p>
        </p:txBody>
      </p:sp>
      <p:sp>
        <p:nvSpPr>
          <p:cNvPr id="6" name="Slide Number Placeholder 3">
            <a:extLst>
              <a:ext uri="{FF2B5EF4-FFF2-40B4-BE49-F238E27FC236}">
                <a16:creationId xmlns:a16="http://schemas.microsoft.com/office/drawing/2014/main" id="{D14E6DE9-8976-47C2-9B6D-853A89DC45DC}"/>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10</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8DCC4333-6FA7-4C61-BB59-2FDE17F574A9}"/>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904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11</a:t>
            </a:fld>
            <a:endParaRPr lang="nl-NL" altLang="nl-NL"/>
          </a:p>
        </p:txBody>
      </p:sp>
      <p:sp>
        <p:nvSpPr>
          <p:cNvPr id="6" name="Slide Number Placeholder 3">
            <a:extLst>
              <a:ext uri="{FF2B5EF4-FFF2-40B4-BE49-F238E27FC236}">
                <a16:creationId xmlns:a16="http://schemas.microsoft.com/office/drawing/2014/main" id="{F86CB169-F114-490F-9E49-C935814DE444}"/>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11</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F7655F74-97F0-49A0-B4FD-4029B09AE149}"/>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323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12</a:t>
            </a:fld>
            <a:endParaRPr lang="nl-NL" altLang="nl-NL"/>
          </a:p>
        </p:txBody>
      </p:sp>
      <p:sp>
        <p:nvSpPr>
          <p:cNvPr id="6" name="Slide Number Placeholder 3">
            <a:extLst>
              <a:ext uri="{FF2B5EF4-FFF2-40B4-BE49-F238E27FC236}">
                <a16:creationId xmlns:a16="http://schemas.microsoft.com/office/drawing/2014/main" id="{8398D3E4-7FDD-4504-A7A5-E251E8E72567}"/>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12</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78865C5F-09C8-4632-A40F-ABD314355101}"/>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7758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xfrm>
            <a:off x="992189" y="4973296"/>
            <a:ext cx="5114926" cy="449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800"/>
              </a:lnSpc>
              <a:spcAft>
                <a:spcPts val="600"/>
              </a:spcAft>
            </a:pPr>
            <a:endParaRPr lang="nl-NL" altLang="nl-NL">
              <a:latin typeface="Verdana" panose="020B0604030504040204" pitchFamily="34" charset="0"/>
              <a:ea typeface="Verdana" panose="020B0604030504040204" pitchFamily="34" charset="0"/>
              <a:cs typeface="Verdana" panose="020B0604030504040204" pitchFamily="34" charset="0"/>
            </a:endParaRPr>
          </a:p>
        </p:txBody>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11" indent="-285272">
              <a:spcBef>
                <a:spcPct val="30000"/>
              </a:spcBef>
              <a:defRPr sz="1200">
                <a:solidFill>
                  <a:schemeClr val="tx1"/>
                </a:solidFill>
                <a:latin typeface="Calibri" pitchFamily="34" charset="0"/>
                <a:ea typeface="ＭＳ Ｐゴシック" pitchFamily="34" charset="-128"/>
              </a:defRPr>
            </a:lvl2pPr>
            <a:lvl3pPr marL="1141090" indent="-228217">
              <a:spcBef>
                <a:spcPct val="30000"/>
              </a:spcBef>
              <a:defRPr sz="1200">
                <a:solidFill>
                  <a:schemeClr val="tx1"/>
                </a:solidFill>
                <a:latin typeface="Calibri" pitchFamily="34" charset="0"/>
                <a:ea typeface="ＭＳ Ｐゴシック" pitchFamily="34" charset="-128"/>
              </a:defRPr>
            </a:lvl3pPr>
            <a:lvl4pPr marL="1597524" indent="-228217">
              <a:spcBef>
                <a:spcPct val="30000"/>
              </a:spcBef>
              <a:defRPr sz="1200">
                <a:solidFill>
                  <a:schemeClr val="tx1"/>
                </a:solidFill>
                <a:latin typeface="Calibri" pitchFamily="34" charset="0"/>
                <a:ea typeface="ＭＳ Ｐゴシック" pitchFamily="34" charset="-128"/>
              </a:defRPr>
            </a:lvl4pPr>
            <a:lvl5pPr marL="2053960" indent="-228217">
              <a:spcBef>
                <a:spcPct val="30000"/>
              </a:spcBef>
              <a:defRPr sz="1200">
                <a:solidFill>
                  <a:schemeClr val="tx1"/>
                </a:solidFill>
                <a:latin typeface="Calibri" pitchFamily="34" charset="0"/>
                <a:ea typeface="ＭＳ Ｐゴシック" pitchFamily="34" charset="-128"/>
              </a:defRPr>
            </a:lvl5pPr>
            <a:lvl6pPr marL="2510394"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6828"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3265"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9701"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13</a:t>
            </a:fld>
            <a:endParaRPr lang="nl-NL" altLang="nl-NL"/>
          </a:p>
        </p:txBody>
      </p:sp>
      <p:sp>
        <p:nvSpPr>
          <p:cNvPr id="5" name="Slide Number Placeholder 3"/>
          <p:cNvSpPr txBox="1">
            <a:spLocks/>
          </p:cNvSpPr>
          <p:nvPr/>
        </p:nvSpPr>
        <p:spPr>
          <a:xfrm>
            <a:off x="3129589" y="4674332"/>
            <a:ext cx="3076363" cy="298966"/>
          </a:xfrm>
          <a:prstGeom prst="rect">
            <a:avLst/>
          </a:prstGeom>
        </p:spPr>
        <p:txBody>
          <a:bodyPr vert="horz" lIns="98914" tIns="49458" rIns="98914" bIns="49458" rtlCol="0" anchor="b"/>
          <a:lstStyle>
            <a:defPPr>
              <a:defRPr lang="nl-NL"/>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700">
                <a:latin typeface="Verdana" panose="020B0604030504040204" pitchFamily="34" charset="0"/>
                <a:ea typeface="Verdana" panose="020B0604030504040204" pitchFamily="34" charset="0"/>
                <a:cs typeface="Verdana" panose="020B0604030504040204" pitchFamily="34" charset="0"/>
              </a:rPr>
              <a:pPr/>
              <a:t>13</a:t>
            </a:fld>
            <a:endParaRPr lang="nl-NL" sz="17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13874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xfrm>
            <a:off x="992189" y="4973296"/>
            <a:ext cx="5114926" cy="449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800"/>
              </a:lnSpc>
              <a:spcAft>
                <a:spcPts val="600"/>
              </a:spcAft>
            </a:pPr>
            <a:endParaRPr lang="nl-NL" altLang="nl-NL">
              <a:latin typeface="Verdana" panose="020B0604030504040204" pitchFamily="34" charset="0"/>
              <a:ea typeface="Verdana" panose="020B0604030504040204" pitchFamily="34" charset="0"/>
              <a:cs typeface="Verdana" panose="020B0604030504040204" pitchFamily="34" charset="0"/>
            </a:endParaRPr>
          </a:p>
        </p:txBody>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11" indent="-285272">
              <a:spcBef>
                <a:spcPct val="30000"/>
              </a:spcBef>
              <a:defRPr sz="1200">
                <a:solidFill>
                  <a:schemeClr val="tx1"/>
                </a:solidFill>
                <a:latin typeface="Calibri" pitchFamily="34" charset="0"/>
                <a:ea typeface="ＭＳ Ｐゴシック" pitchFamily="34" charset="-128"/>
              </a:defRPr>
            </a:lvl2pPr>
            <a:lvl3pPr marL="1141090" indent="-228217">
              <a:spcBef>
                <a:spcPct val="30000"/>
              </a:spcBef>
              <a:defRPr sz="1200">
                <a:solidFill>
                  <a:schemeClr val="tx1"/>
                </a:solidFill>
                <a:latin typeface="Calibri" pitchFamily="34" charset="0"/>
                <a:ea typeface="ＭＳ Ｐゴシック" pitchFamily="34" charset="-128"/>
              </a:defRPr>
            </a:lvl3pPr>
            <a:lvl4pPr marL="1597524" indent="-228217">
              <a:spcBef>
                <a:spcPct val="30000"/>
              </a:spcBef>
              <a:defRPr sz="1200">
                <a:solidFill>
                  <a:schemeClr val="tx1"/>
                </a:solidFill>
                <a:latin typeface="Calibri" pitchFamily="34" charset="0"/>
                <a:ea typeface="ＭＳ Ｐゴシック" pitchFamily="34" charset="-128"/>
              </a:defRPr>
            </a:lvl4pPr>
            <a:lvl5pPr marL="2053960" indent="-228217">
              <a:spcBef>
                <a:spcPct val="30000"/>
              </a:spcBef>
              <a:defRPr sz="1200">
                <a:solidFill>
                  <a:schemeClr val="tx1"/>
                </a:solidFill>
                <a:latin typeface="Calibri" pitchFamily="34" charset="0"/>
                <a:ea typeface="ＭＳ Ｐゴシック" pitchFamily="34" charset="-128"/>
              </a:defRPr>
            </a:lvl5pPr>
            <a:lvl6pPr marL="2510394"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6828"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3265"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9701"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14</a:t>
            </a:fld>
            <a:endParaRPr lang="nl-NL" altLang="nl-NL"/>
          </a:p>
        </p:txBody>
      </p:sp>
      <p:sp>
        <p:nvSpPr>
          <p:cNvPr id="5" name="Slide Number Placeholder 3"/>
          <p:cNvSpPr txBox="1">
            <a:spLocks/>
          </p:cNvSpPr>
          <p:nvPr/>
        </p:nvSpPr>
        <p:spPr>
          <a:xfrm>
            <a:off x="3129589" y="4674332"/>
            <a:ext cx="3076363" cy="298966"/>
          </a:xfrm>
          <a:prstGeom prst="rect">
            <a:avLst/>
          </a:prstGeom>
        </p:spPr>
        <p:txBody>
          <a:bodyPr vert="horz" lIns="98914" tIns="49458" rIns="98914" bIns="49458" rtlCol="0" anchor="b"/>
          <a:lstStyle>
            <a:defPPr>
              <a:defRPr lang="nl-NL"/>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700">
                <a:latin typeface="Verdana" panose="020B0604030504040204" pitchFamily="34" charset="0"/>
                <a:ea typeface="Verdana" panose="020B0604030504040204" pitchFamily="34" charset="0"/>
                <a:cs typeface="Verdana" panose="020B0604030504040204" pitchFamily="34" charset="0"/>
              </a:rPr>
              <a:pPr/>
              <a:t>14</a:t>
            </a:fld>
            <a:endParaRPr lang="nl-NL" sz="17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93426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xfrm>
            <a:off x="-6847877" y="4295651"/>
            <a:ext cx="511492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nl-NL" altLang="nl-NL" sz="1000">
                <a:latin typeface="Verdana" panose="020B0604030504040204" pitchFamily="34" charset="0"/>
                <a:ea typeface="Verdana" panose="020B0604030504040204" pitchFamily="34" charset="0"/>
                <a:cs typeface="Verdana" panose="020B0604030504040204" pitchFamily="34" charset="0"/>
              </a:rPr>
              <a:t>  </a:t>
            </a:r>
          </a:p>
        </p:txBody>
      </p:sp>
      <p:sp>
        <p:nvSpPr>
          <p:cNvPr id="6" name="Slide Number Placeholder 3">
            <a:extLst>
              <a:ext uri="{FF2B5EF4-FFF2-40B4-BE49-F238E27FC236}">
                <a16:creationId xmlns:a16="http://schemas.microsoft.com/office/drawing/2014/main" id="{DED0B509-E0A9-4662-B854-CD4463516169}"/>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15</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083C50B9-04F2-468D-BFEA-2F9A52ACB56E}"/>
              </a:ext>
            </a:extLst>
          </p:cNvPr>
          <p:cNvSpPr txBox="1">
            <a:spLocks/>
          </p:cNvSpPr>
          <p:nvPr/>
        </p:nvSpPr>
        <p:spPr>
          <a:xfrm>
            <a:off x="952039" y="4933451"/>
            <a:ext cx="5194809" cy="4382217"/>
          </a:xfrm>
          <a:prstGeom prst="rect">
            <a:avLst/>
          </a:prstGeom>
        </p:spPr>
        <p:txBody>
          <a:bodyPr vert="horz" lIns="98919" tIns="49461" rIns="98919" bIns="4946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Aft>
                <a:spcPts val="600"/>
              </a:spcAft>
            </a:pPr>
            <a:r>
              <a:rPr lang="nl-NL" altLang="nl-NL" sz="1500">
                <a:latin typeface="Verdana" panose="020B0604030504040204" pitchFamily="34" charset="0"/>
                <a:ea typeface="Verdana" panose="020B0604030504040204" pitchFamily="34" charset="0"/>
                <a:cs typeface="Verdana" panose="020B0604030504040204" pitchFamily="34" charset="0"/>
              </a:rPr>
              <a:t>Voor klinisch effect moet de bezettingsgraard van de tranporter boven 75-80% liggen</a:t>
            </a:r>
          </a:p>
          <a:p>
            <a:pPr>
              <a:spcAft>
                <a:spcPts val="600"/>
              </a:spcAft>
            </a:pPr>
            <a:r>
              <a:rPr lang="nl-NL" altLang="nl-NL" sz="1500">
                <a:latin typeface="Verdana" panose="020B0604030504040204" pitchFamily="34" charset="0"/>
                <a:ea typeface="Verdana" panose="020B0604030504040204" pitchFamily="34" charset="0"/>
                <a:cs typeface="Verdana" panose="020B0604030504040204" pitchFamily="34" charset="0"/>
              </a:rPr>
              <a:t>Bij (zeer) lage doseringen gaat de bezettingsgraad heel snel omhoog</a:t>
            </a:r>
          </a:p>
          <a:p>
            <a:pPr>
              <a:spcAft>
                <a:spcPts val="600"/>
              </a:spcAft>
            </a:pPr>
            <a:r>
              <a:rPr lang="nl-NL" altLang="nl-NL" sz="1500">
                <a:latin typeface="Verdana" panose="020B0604030504040204" pitchFamily="34" charset="0"/>
                <a:ea typeface="Verdana" panose="020B0604030504040204" pitchFamily="34" charset="0"/>
                <a:cs typeface="Verdana" panose="020B0604030504040204" pitchFamily="34" charset="0"/>
              </a:rPr>
              <a:t>De bindingscurve is niet linear maar vlakt snel af bij hogere doseringen</a:t>
            </a:r>
          </a:p>
          <a:p>
            <a:pPr marL="1434868" indent="-1434868">
              <a:spcAft>
                <a:spcPts val="600"/>
              </a:spcAft>
            </a:pPr>
            <a:endParaRPr lang="nl-NL" altLang="nl-NL" sz="1500">
              <a:latin typeface="Verdana" panose="020B0604030504040204" pitchFamily="34" charset="0"/>
              <a:ea typeface="Verdana" panose="020B0604030504040204" pitchFamily="34" charset="0"/>
              <a:cs typeface="Verdana" panose="020B0604030504040204" pitchFamily="34" charset="0"/>
            </a:endParaRPr>
          </a:p>
          <a:p>
            <a:pPr marL="1779994" indent="-1779994">
              <a:spcAft>
                <a:spcPts val="600"/>
              </a:spcAft>
            </a:pPr>
            <a:r>
              <a:rPr lang="nl-NL" altLang="nl-NL" sz="1500">
                <a:latin typeface="Verdana" panose="020B0604030504040204" pitchFamily="34" charset="0"/>
                <a:ea typeface="Verdana" panose="020B0604030504040204" pitchFamily="34" charset="0"/>
                <a:cs typeface="Verdana" panose="020B0604030504040204" pitchFamily="34" charset="0"/>
              </a:rPr>
              <a:t>75 mg (groen):	laapgste '</a:t>
            </a:r>
            <a:r>
              <a:rPr lang="nl-NL" altLang="nl-NL" sz="1500" i="1">
                <a:latin typeface="Verdana" panose="020B0604030504040204" pitchFamily="34" charset="0"/>
                <a:ea typeface="Verdana" panose="020B0604030504040204" pitchFamily="34" charset="0"/>
                <a:cs typeface="Verdana" panose="020B0604030504040204" pitchFamily="34" charset="0"/>
              </a:rPr>
              <a:t>klinisch effectieve dosis</a:t>
            </a:r>
            <a:r>
              <a:rPr lang="nl-NL" altLang="nl-NL" sz="1500">
                <a:latin typeface="Verdana" panose="020B0604030504040204" pitchFamily="34" charset="0"/>
                <a:ea typeface="Verdana" panose="020B0604030504040204" pitchFamily="34" charset="0"/>
                <a:cs typeface="Verdana" panose="020B0604030504040204" pitchFamily="34" charset="0"/>
              </a:rPr>
              <a:t>' </a:t>
            </a:r>
          </a:p>
          <a:p>
            <a:pPr marL="1779994" indent="-1779994">
              <a:spcAft>
                <a:spcPts val="600"/>
              </a:spcAft>
            </a:pPr>
            <a:r>
              <a:rPr lang="nl-NL" altLang="nl-NL" sz="1500">
                <a:latin typeface="Verdana" panose="020B0604030504040204" pitchFamily="34" charset="0"/>
                <a:ea typeface="Verdana" panose="020B0604030504040204" pitchFamily="34" charset="0"/>
                <a:cs typeface="Verdana" panose="020B0604030504040204" pitchFamily="34" charset="0"/>
              </a:rPr>
              <a:t>150 mg (blauw):	meeste patienten ≥ 150 mg</a:t>
            </a:r>
          </a:p>
          <a:p>
            <a:pPr marL="1779994" indent="-1779994">
              <a:spcAft>
                <a:spcPts val="600"/>
              </a:spcAft>
            </a:pPr>
            <a:r>
              <a:rPr lang="nl-NL" altLang="nl-NL" sz="1500">
                <a:latin typeface="Verdana" panose="020B0604030504040204" pitchFamily="34" charset="0"/>
                <a:ea typeface="Verdana" panose="020B0604030504040204" pitchFamily="34" charset="0"/>
                <a:cs typeface="Verdana" panose="020B0604030504040204" pitchFamily="34" charset="0"/>
              </a:rPr>
              <a:t>37,5 mg:	is de laagste standaarddosering,</a:t>
            </a:r>
            <a:br>
              <a:rPr lang="nl-NL" altLang="nl-NL" sz="1500">
                <a:latin typeface="Verdana" panose="020B0604030504040204" pitchFamily="34" charset="0"/>
                <a:ea typeface="Verdana" panose="020B0604030504040204" pitchFamily="34" charset="0"/>
                <a:cs typeface="Verdana" panose="020B0604030504040204" pitchFamily="34" charset="0"/>
              </a:rPr>
            </a:br>
            <a:r>
              <a:rPr lang="nl-NL" altLang="nl-NL" sz="1500">
                <a:latin typeface="Verdana" panose="020B0604030504040204" pitchFamily="34" charset="0"/>
                <a:ea typeface="Verdana" panose="020B0604030504040204" pitchFamily="34" charset="0"/>
                <a:cs typeface="Verdana" panose="020B0604030504040204" pitchFamily="34" charset="0"/>
              </a:rPr>
              <a:t>in capsules, die heel moeten worden ingeslikt en niet mogen worden geopend of gebroken</a:t>
            </a:r>
            <a:endParaRPr lang="nl-NL" sz="15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0110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xfrm>
            <a:off x="992188" y="4861442"/>
            <a:ext cx="511492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nl-NL" altLang="nl-NL" sz="1500">
                <a:latin typeface="Verdana" panose="020B0604030504040204" pitchFamily="34" charset="0"/>
                <a:ea typeface="Verdana" panose="020B0604030504040204" pitchFamily="34" charset="0"/>
                <a:cs typeface="Verdana" panose="020B0604030504040204" pitchFamily="34" charset="0"/>
              </a:rPr>
              <a:t>Effect van dosisverlaging als de dosis in de kleinst mogelijke stappen van 37,5 mg wordt verlaagd:</a:t>
            </a:r>
          </a:p>
          <a:p>
            <a:pPr>
              <a:spcAft>
                <a:spcPts val="600"/>
              </a:spcAft>
            </a:pPr>
            <a:r>
              <a:rPr lang="nl-NL" altLang="nl-NL" sz="1500">
                <a:latin typeface="Verdana" panose="020B0604030504040204" pitchFamily="34" charset="0"/>
                <a:ea typeface="Verdana" panose="020B0604030504040204" pitchFamily="34" charset="0"/>
                <a:cs typeface="Verdana" panose="020B0604030504040204" pitchFamily="34" charset="0"/>
              </a:rPr>
              <a:t>In stap 1, 2, 3 en 4  daalt de bezettingsgraad nauwelijks. Patienten merken hier meestal niet veel van. </a:t>
            </a:r>
          </a:p>
          <a:p>
            <a:pPr>
              <a:spcAft>
                <a:spcPts val="600"/>
              </a:spcAft>
            </a:pPr>
            <a:r>
              <a:rPr lang="nl-NL" altLang="nl-NL" sz="1500">
                <a:latin typeface="Verdana" panose="020B0604030504040204" pitchFamily="34" charset="0"/>
                <a:ea typeface="Verdana" panose="020B0604030504040204" pitchFamily="34" charset="0"/>
                <a:cs typeface="Verdana" panose="020B0604030504040204" pitchFamily="34" charset="0"/>
              </a:rPr>
              <a:t>In stap 5 daalt de bezettingsgraad meer dan in stap 1 t/m 4 samen. Patienten kunnen de gevolgen hiervan meestal duidelijk merken.</a:t>
            </a:r>
          </a:p>
          <a:p>
            <a:pPr>
              <a:spcAft>
                <a:spcPts val="600"/>
              </a:spcAft>
            </a:pPr>
            <a:r>
              <a:rPr lang="nl-NL" altLang="nl-NL" sz="1500">
                <a:latin typeface="Verdana" panose="020B0604030504040204" pitchFamily="34" charset="0"/>
                <a:ea typeface="Verdana" panose="020B0604030504040204" pitchFamily="34" charset="0"/>
                <a:cs typeface="Verdana" panose="020B0604030504040204" pitchFamily="34" charset="0"/>
              </a:rPr>
              <a:t>In stap 6, vanaf de laagste geregistreerde dosis van 37,5 mg naar nul, daalt de bezettingsgraad in een keer van bijna 80% naar nul. Die stap is voor vrijwel alle patienten (veel) te groot en kan tot zeer ernstige onttrekkingsverschijnselen leiden. </a:t>
            </a:r>
          </a:p>
          <a:p>
            <a:pPr>
              <a:spcAft>
                <a:spcPts val="600"/>
              </a:spcAft>
            </a:pPr>
            <a:r>
              <a:rPr lang="nl-NL" altLang="nl-NL" sz="1500">
                <a:latin typeface="Verdana" panose="020B0604030504040204" pitchFamily="34" charset="0"/>
                <a:ea typeface="Verdana" panose="020B0604030504040204" pitchFamily="34" charset="0"/>
                <a:cs typeface="Verdana" panose="020B0604030504040204" pitchFamily="34" charset="0"/>
              </a:rPr>
              <a:t>Om dat te voorkomen zijn meerdere (veel) kleinere stappen nodig, waarvoor voldoende tijd moet worden genomen. Met geregistreerde doseringen is dat niet mogelijk.</a:t>
            </a:r>
          </a:p>
          <a:p>
            <a:pPr>
              <a:spcAft>
                <a:spcPts val="600"/>
              </a:spcAft>
            </a:pPr>
            <a:endParaRPr lang="nl-NL" altLang="nl-NL" sz="150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3"/>
          <p:cNvSpPr>
            <a:spLocks noGrp="1"/>
          </p:cNvSpPr>
          <p:nvPr>
            <p:ph type="sldNum" sz="quarter" idx="5"/>
          </p:nvPr>
        </p:nvSpPr>
        <p:spPr>
          <a:xfrm>
            <a:off x="3188283" y="4669916"/>
            <a:ext cx="2918830" cy="288208"/>
          </a:xfrm>
        </p:spPr>
        <p:txBody>
          <a:bodyPr/>
          <a:lstStyle/>
          <a:p>
            <a:fld id="{1357937D-EDC3-4D41-84D7-0994552B9182}" type="slidenum">
              <a:rPr lang="nl-NL" sz="1700">
                <a:latin typeface="Verdana" panose="020B0604030504040204" pitchFamily="34" charset="0"/>
                <a:ea typeface="Verdana" panose="020B0604030504040204" pitchFamily="34" charset="0"/>
                <a:cs typeface="Verdana" panose="020B0604030504040204" pitchFamily="34" charset="0"/>
              </a:rPr>
              <a:t>16</a:t>
            </a:fld>
            <a:endParaRPr lang="nl-NL" sz="17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1567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xfrm>
            <a:off x="992189" y="4861442"/>
            <a:ext cx="511492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nl-NL" altLang="nl-NL" sz="1400">
                <a:latin typeface="Verdana" panose="020B0604030504040204" pitchFamily="34" charset="0"/>
                <a:ea typeface="Verdana" panose="020B0604030504040204" pitchFamily="34" charset="0"/>
                <a:cs typeface="Verdana" panose="020B0604030504040204" pitchFamily="34" charset="0"/>
              </a:rPr>
              <a:t>het effect van dosisverlaging</a:t>
            </a:r>
            <a:br>
              <a:rPr lang="nl-NL" altLang="nl-NL" sz="1400">
                <a:latin typeface="Verdana" panose="020B0604030504040204" pitchFamily="34" charset="0"/>
                <a:ea typeface="Verdana" panose="020B0604030504040204" pitchFamily="34" charset="0"/>
                <a:cs typeface="Verdana" panose="020B0604030504040204" pitchFamily="34" charset="0"/>
              </a:rPr>
            </a:br>
            <a:endParaRPr lang="nl-NL" altLang="nl-NL" sz="140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nl-NL" altLang="nl-NL" sz="1400" b="1">
                <a:latin typeface="Verdana" panose="020B0604030504040204" pitchFamily="34" charset="0"/>
                <a:ea typeface="Verdana" panose="020B0604030504040204" pitchFamily="34" charset="0"/>
                <a:cs typeface="Verdana" panose="020B0604030504040204" pitchFamily="34" charset="0"/>
              </a:rPr>
              <a:t>lineair</a:t>
            </a:r>
          </a:p>
          <a:p>
            <a:pPr>
              <a:spcAft>
                <a:spcPts val="600"/>
              </a:spcAft>
            </a:pPr>
            <a:r>
              <a:rPr lang="nl-NL" altLang="nl-NL" sz="1400">
                <a:latin typeface="Verdana" panose="020B0604030504040204" pitchFamily="34" charset="0"/>
                <a:ea typeface="Verdana" panose="020B0604030504040204" pitchFamily="34" charset="0"/>
                <a:cs typeface="Verdana" panose="020B0604030504040204" pitchFamily="34" charset="0"/>
              </a:rPr>
              <a:t>transporterbezetting aan het eind steeds sneller omlaag </a:t>
            </a:r>
            <a:br>
              <a:rPr lang="nl-NL" altLang="nl-NL" sz="1400">
                <a:latin typeface="Verdana" panose="020B0604030504040204" pitchFamily="34" charset="0"/>
                <a:ea typeface="Verdana" panose="020B0604030504040204" pitchFamily="34" charset="0"/>
                <a:cs typeface="Verdana" panose="020B0604030504040204" pitchFamily="34" charset="0"/>
              </a:rPr>
            </a:br>
            <a:r>
              <a:rPr lang="nl-NL" altLang="nl-NL" sz="1400">
                <a:latin typeface="Verdana" panose="020B0604030504040204" pitchFamily="34" charset="0"/>
                <a:ea typeface="Verdana" panose="020B0604030504040204" pitchFamily="34" charset="0"/>
                <a:cs typeface="Verdana" panose="020B0604030504040204" pitchFamily="34" charset="0"/>
              </a:rPr>
              <a:t>=&gt; grote kans op onttrekkingsverschijnselen </a:t>
            </a:r>
            <a:br>
              <a:rPr lang="nl-NL" altLang="nl-NL" sz="1400">
                <a:latin typeface="Verdana" panose="020B0604030504040204" pitchFamily="34" charset="0"/>
                <a:ea typeface="Verdana" panose="020B0604030504040204" pitchFamily="34" charset="0"/>
                <a:cs typeface="Verdana" panose="020B0604030504040204" pitchFamily="34" charset="0"/>
              </a:rPr>
            </a:br>
            <a:endParaRPr lang="nl-NL" altLang="nl-NL" sz="140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nl-NL" altLang="nl-NL" sz="1400" b="1">
                <a:latin typeface="Verdana" panose="020B0604030504040204" pitchFamily="34" charset="0"/>
                <a:ea typeface="Verdana" panose="020B0604030504040204" pitchFamily="34" charset="0"/>
                <a:cs typeface="Verdana" panose="020B0604030504040204" pitchFamily="34" charset="0"/>
              </a:rPr>
              <a:t>hyperbolisch</a:t>
            </a:r>
          </a:p>
          <a:p>
            <a:pPr>
              <a:spcAft>
                <a:spcPts val="600"/>
              </a:spcAft>
            </a:pPr>
            <a:r>
              <a:rPr lang="nl-NL" altLang="nl-NL" sz="1400">
                <a:latin typeface="Verdana" panose="020B0604030504040204" pitchFamily="34" charset="0"/>
                <a:ea typeface="Verdana" panose="020B0604030504040204" pitchFamily="34" charset="0"/>
                <a:cs typeface="Verdana" panose="020B0604030504040204" pitchFamily="34" charset="0"/>
              </a:rPr>
              <a:t>transporterbezetting daalt over het hele traject geleidelijk </a:t>
            </a:r>
            <a:br>
              <a:rPr lang="nl-NL" altLang="nl-NL" sz="1400">
                <a:latin typeface="Verdana" panose="020B0604030504040204" pitchFamily="34" charset="0"/>
                <a:ea typeface="Verdana" panose="020B0604030504040204" pitchFamily="34" charset="0"/>
                <a:cs typeface="Verdana" panose="020B0604030504040204" pitchFamily="34" charset="0"/>
              </a:rPr>
            </a:br>
            <a:r>
              <a:rPr lang="nl-NL" altLang="nl-NL" sz="1400">
                <a:latin typeface="Verdana" panose="020B0604030504040204" pitchFamily="34" charset="0"/>
                <a:ea typeface="Verdana" panose="020B0604030504040204" pitchFamily="34" charset="0"/>
                <a:cs typeface="Verdana" panose="020B0604030504040204" pitchFamily="34" charset="0"/>
              </a:rPr>
              <a:t>=&gt; kleinere kans op onttrekkingsverschijnselen </a:t>
            </a:r>
          </a:p>
        </p:txBody>
      </p:sp>
      <p:sp>
        <p:nvSpPr>
          <p:cNvPr id="5" name="Slide Number Placeholder 3"/>
          <p:cNvSpPr>
            <a:spLocks noGrp="1"/>
          </p:cNvSpPr>
          <p:nvPr>
            <p:ph type="sldNum" sz="quarter" idx="5"/>
          </p:nvPr>
        </p:nvSpPr>
        <p:spPr>
          <a:xfrm>
            <a:off x="3188285" y="4669918"/>
            <a:ext cx="2918830" cy="288209"/>
          </a:xfrm>
        </p:spPr>
        <p:txBody>
          <a:bodyPr/>
          <a:lstStyle/>
          <a:p>
            <a:fld id="{1357937D-EDC3-4D41-84D7-0994552B9182}" type="slidenum">
              <a:rPr lang="nl-NL" sz="1600">
                <a:latin typeface="Verdana" panose="020B0604030504040204" pitchFamily="34" charset="0"/>
                <a:ea typeface="Verdana" panose="020B0604030504040204" pitchFamily="34" charset="0"/>
                <a:cs typeface="Verdana" panose="020B0604030504040204" pitchFamily="34" charset="0"/>
              </a:rPr>
              <a:t>17</a:t>
            </a:fld>
            <a:endParaRPr lang="nl-NL" sz="16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85694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xfrm>
            <a:off x="992189" y="4976226"/>
            <a:ext cx="5114926" cy="4490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300"/>
              </a:lnSpc>
              <a:spcAft>
                <a:spcPts val="600"/>
              </a:spcAft>
            </a:pPr>
            <a:r>
              <a:rPr lang="nl-NL" altLang="nl-NL" sz="1600">
                <a:latin typeface="Verdana" panose="020B0604030504040204" pitchFamily="34" charset="0"/>
                <a:ea typeface="Verdana" panose="020B0604030504040204" pitchFamily="34" charset="0"/>
                <a:cs typeface="Verdana" panose="020B0604030504040204" pitchFamily="34" charset="0"/>
              </a:rPr>
              <a:t>hyperbolische dosisverlaging is in overeenstemming met aanbevelingen in het Multidisciplinair Document</a:t>
            </a:r>
            <a:br>
              <a:rPr lang="nl-NL" altLang="nl-NL" sz="1100">
                <a:latin typeface="Verdana" panose="020B0604030504040204" pitchFamily="34" charset="0"/>
                <a:ea typeface="Verdana" panose="020B0604030504040204" pitchFamily="34" charset="0"/>
                <a:cs typeface="Verdana" panose="020B0604030504040204" pitchFamily="34" charset="0"/>
              </a:rPr>
            </a:br>
            <a:endParaRPr lang="nl-NL" altLang="nl-NL" sz="110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3"/>
          <p:cNvSpPr>
            <a:spLocks noGrp="1"/>
          </p:cNvSpPr>
          <p:nvPr>
            <p:ph type="sldNum" sz="quarter" idx="5"/>
          </p:nvPr>
        </p:nvSpPr>
        <p:spPr>
          <a:xfrm>
            <a:off x="3188285" y="4669918"/>
            <a:ext cx="2918830" cy="288209"/>
          </a:xfrm>
        </p:spPr>
        <p:txBody>
          <a:bodyPr/>
          <a:lstStyle/>
          <a:p>
            <a:fld id="{1357937D-EDC3-4D41-84D7-0994552B9182}" type="slidenum">
              <a:rPr lang="nl-NL" sz="1600">
                <a:latin typeface="Verdana" panose="020B0604030504040204" pitchFamily="34" charset="0"/>
                <a:ea typeface="Verdana" panose="020B0604030504040204" pitchFamily="34" charset="0"/>
                <a:cs typeface="Verdana" panose="020B0604030504040204" pitchFamily="34" charset="0"/>
              </a:rPr>
              <a:t>18</a:t>
            </a:fld>
            <a:endParaRPr lang="nl-NL" sz="16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646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xfrm>
            <a:off x="992189" y="4861442"/>
            <a:ext cx="511492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00"/>
              </a:lnSpc>
              <a:spcAft>
                <a:spcPts val="600"/>
              </a:spcAft>
            </a:pPr>
            <a:r>
              <a:rPr lang="nl-NL" altLang="nl-NL" sz="1400">
                <a:latin typeface="Verdana" panose="020B0604030504040204" pitchFamily="34" charset="0"/>
                <a:ea typeface="Verdana" panose="020B0604030504040204" pitchFamily="34" charset="0"/>
                <a:cs typeface="Verdana" panose="020B0604030504040204" pitchFamily="34" charset="0"/>
              </a:rPr>
              <a:t>hyperbolische dosisverlaging mogelijke met behulp van afbouwmedicatie (taperingstrips)</a:t>
            </a:r>
          </a:p>
        </p:txBody>
      </p:sp>
      <p:sp>
        <p:nvSpPr>
          <p:cNvPr id="5" name="Slide Number Placeholder 3"/>
          <p:cNvSpPr>
            <a:spLocks noGrp="1"/>
          </p:cNvSpPr>
          <p:nvPr>
            <p:ph type="sldNum" sz="quarter" idx="5"/>
          </p:nvPr>
        </p:nvSpPr>
        <p:spPr>
          <a:xfrm>
            <a:off x="3188285" y="4669918"/>
            <a:ext cx="2918830" cy="288209"/>
          </a:xfrm>
        </p:spPr>
        <p:txBody>
          <a:bodyPr/>
          <a:lstStyle/>
          <a:p>
            <a:fld id="{1357937D-EDC3-4D41-84D7-0994552B9182}" type="slidenum">
              <a:rPr lang="nl-NL" sz="1600">
                <a:latin typeface="Verdana" panose="020B0604030504040204" pitchFamily="34" charset="0"/>
                <a:ea typeface="Verdana" panose="020B0604030504040204" pitchFamily="34" charset="0"/>
                <a:cs typeface="Verdana" panose="020B0604030504040204" pitchFamily="34" charset="0"/>
              </a:rPr>
              <a:t>19</a:t>
            </a:fld>
            <a:endParaRPr lang="nl-NL" sz="16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1103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6" name="Tijdelijke aanduiding voor dianummer 3">
            <a:extLst>
              <a:ext uri="{FF2B5EF4-FFF2-40B4-BE49-F238E27FC236}">
                <a16:creationId xmlns:a16="http://schemas.microsoft.com/office/drawing/2014/main" id="{ABC0F9BE-7E07-43B7-803F-2D2256E8E67F}"/>
              </a:ext>
            </a:extLst>
          </p:cNvPr>
          <p:cNvSpPr>
            <a:spLocks noGrp="1"/>
          </p:cNvSpPr>
          <p:nvPr>
            <p:ph type="sldNum" sz="quarter" idx="5"/>
          </p:nvPr>
        </p:nvSpPr>
        <p:spPr>
          <a:xfrm>
            <a:off x="4021294" y="9721106"/>
            <a:ext cx="3076363" cy="5117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2</a:t>
            </a:fld>
            <a:endParaRPr lang="nl-NL" altLang="nl-NL"/>
          </a:p>
        </p:txBody>
      </p:sp>
      <p:sp>
        <p:nvSpPr>
          <p:cNvPr id="8" name="Slide Number Placeholder 3">
            <a:extLst>
              <a:ext uri="{FF2B5EF4-FFF2-40B4-BE49-F238E27FC236}">
                <a16:creationId xmlns:a16="http://schemas.microsoft.com/office/drawing/2014/main" id="{1B906AEB-DED5-4CCC-8980-4EF84C5DFFF4}"/>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2</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9" name="Notes Placeholder 2">
            <a:extLst>
              <a:ext uri="{FF2B5EF4-FFF2-40B4-BE49-F238E27FC236}">
                <a16:creationId xmlns:a16="http://schemas.microsoft.com/office/drawing/2014/main" id="{23253E28-7E03-4149-9232-D3C98872F99E}"/>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6815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xfrm>
            <a:off x="992189" y="4973296"/>
            <a:ext cx="5114926" cy="449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800"/>
              </a:lnSpc>
              <a:spcAft>
                <a:spcPts val="600"/>
              </a:spcAft>
            </a:pPr>
            <a:r>
              <a:rPr lang="nl-NL" altLang="nl-NL" sz="1400">
                <a:latin typeface="Verdana" panose="020B0604030504040204" pitchFamily="34" charset="0"/>
                <a:ea typeface="Verdana" panose="020B0604030504040204" pitchFamily="34" charset="0"/>
                <a:cs typeface="Verdana" panose="020B0604030504040204" pitchFamily="34" charset="0"/>
              </a:rPr>
              <a:t>er is geen standaardadvies mogelijk dat iedere patienten goed kan helpen.  </a:t>
            </a:r>
          </a:p>
          <a:p>
            <a:pPr>
              <a:lnSpc>
                <a:spcPts val="1800"/>
              </a:lnSpc>
              <a:spcAft>
                <a:spcPts val="600"/>
              </a:spcAft>
            </a:pPr>
            <a:r>
              <a:rPr lang="nl-NL" altLang="nl-NL" sz="1400">
                <a:latin typeface="Verdana" panose="020B0604030504040204" pitchFamily="34" charset="0"/>
                <a:ea typeface="Verdana" panose="020B0604030504040204" pitchFamily="34" charset="0"/>
                <a:cs typeface="Verdana" panose="020B0604030504040204" pitchFamily="34" charset="0"/>
              </a:rPr>
              <a:t>voorspellen wat voor een bepaalde patient optimaal is is op dit moment neit mogelijk</a:t>
            </a:r>
          </a:p>
          <a:p>
            <a:pPr>
              <a:lnSpc>
                <a:spcPts val="1800"/>
              </a:lnSpc>
              <a:spcAft>
                <a:spcPts val="600"/>
              </a:spcAft>
            </a:pPr>
            <a:endParaRPr lang="nl-NL" altLang="nl-NL" sz="1400">
              <a:latin typeface="Verdana" panose="020B0604030504040204" pitchFamily="34" charset="0"/>
              <a:ea typeface="Verdana" panose="020B0604030504040204" pitchFamily="34" charset="0"/>
              <a:cs typeface="Verdana" panose="020B0604030504040204" pitchFamily="34" charset="0"/>
            </a:endParaRPr>
          </a:p>
          <a:p>
            <a:pPr>
              <a:lnSpc>
                <a:spcPts val="1800"/>
              </a:lnSpc>
              <a:spcAft>
                <a:spcPts val="600"/>
              </a:spcAft>
            </a:pPr>
            <a:r>
              <a:rPr lang="nl-NL" altLang="nl-NL" sz="1400">
                <a:latin typeface="Verdana" panose="020B0604030504040204" pitchFamily="34" charset="0"/>
                <a:ea typeface="Verdana" panose="020B0604030504040204" pitchFamily="34" charset="0"/>
                <a:cs typeface="Verdana" panose="020B0604030504040204" pitchFamily="34" charset="0"/>
              </a:rPr>
              <a:t>daarom is shared decision making in de praktijk een goede oplossing, omdat daarbij:</a:t>
            </a:r>
          </a:p>
          <a:p>
            <a:pPr marL="342900" indent="-342900">
              <a:lnSpc>
                <a:spcPts val="1800"/>
              </a:lnSpc>
              <a:spcAft>
                <a:spcPts val="600"/>
              </a:spcAft>
              <a:buAutoNum type="arabicParenR"/>
            </a:pPr>
            <a:r>
              <a:rPr lang="nl-NL" altLang="nl-NL" sz="1400">
                <a:latin typeface="Verdana" panose="020B0604030504040204" pitchFamily="34" charset="0"/>
                <a:ea typeface="Verdana" panose="020B0604030504040204" pitchFamily="34" charset="0"/>
                <a:cs typeface="Verdana" panose="020B0604030504040204" pitchFamily="34" charset="0"/>
              </a:rPr>
              <a:t>gebruik wordt gemaakt van kennis die patienten op grond van hun eigen (eerdere) ervaringen vaak hebben</a:t>
            </a:r>
          </a:p>
          <a:p>
            <a:pPr marL="342900" indent="-342900">
              <a:lnSpc>
                <a:spcPts val="1800"/>
              </a:lnSpc>
              <a:spcAft>
                <a:spcPts val="600"/>
              </a:spcAft>
              <a:buAutoNum type="arabicParenR"/>
            </a:pPr>
            <a:r>
              <a:rPr lang="nl-NL" altLang="nl-NL" sz="1400">
                <a:latin typeface="Verdana" panose="020B0604030504040204" pitchFamily="34" charset="0"/>
                <a:ea typeface="Verdana" panose="020B0604030504040204" pitchFamily="34" charset="0"/>
                <a:cs typeface="Verdana" panose="020B0604030504040204" pitchFamily="34" charset="0"/>
              </a:rPr>
              <a:t>rekening wordt gehouden met de wensen van patienten en met angsten die ze soms hebben</a:t>
            </a:r>
          </a:p>
        </p:txBody>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11" indent="-285272">
              <a:spcBef>
                <a:spcPct val="30000"/>
              </a:spcBef>
              <a:defRPr sz="1200">
                <a:solidFill>
                  <a:schemeClr val="tx1"/>
                </a:solidFill>
                <a:latin typeface="Calibri" pitchFamily="34" charset="0"/>
                <a:ea typeface="ＭＳ Ｐゴシック" pitchFamily="34" charset="-128"/>
              </a:defRPr>
            </a:lvl2pPr>
            <a:lvl3pPr marL="1141090" indent="-228217">
              <a:spcBef>
                <a:spcPct val="30000"/>
              </a:spcBef>
              <a:defRPr sz="1200">
                <a:solidFill>
                  <a:schemeClr val="tx1"/>
                </a:solidFill>
                <a:latin typeface="Calibri" pitchFamily="34" charset="0"/>
                <a:ea typeface="ＭＳ Ｐゴシック" pitchFamily="34" charset="-128"/>
              </a:defRPr>
            </a:lvl3pPr>
            <a:lvl4pPr marL="1597524" indent="-228217">
              <a:spcBef>
                <a:spcPct val="30000"/>
              </a:spcBef>
              <a:defRPr sz="1200">
                <a:solidFill>
                  <a:schemeClr val="tx1"/>
                </a:solidFill>
                <a:latin typeface="Calibri" pitchFamily="34" charset="0"/>
                <a:ea typeface="ＭＳ Ｐゴシック" pitchFamily="34" charset="-128"/>
              </a:defRPr>
            </a:lvl4pPr>
            <a:lvl5pPr marL="2053960" indent="-228217">
              <a:spcBef>
                <a:spcPct val="30000"/>
              </a:spcBef>
              <a:defRPr sz="1200">
                <a:solidFill>
                  <a:schemeClr val="tx1"/>
                </a:solidFill>
                <a:latin typeface="Calibri" pitchFamily="34" charset="0"/>
                <a:ea typeface="ＭＳ Ｐゴシック" pitchFamily="34" charset="-128"/>
              </a:defRPr>
            </a:lvl5pPr>
            <a:lvl6pPr marL="2510394"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6828"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3265"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9701"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20</a:t>
            </a:fld>
            <a:endParaRPr lang="nl-NL" altLang="nl-NL"/>
          </a:p>
        </p:txBody>
      </p:sp>
      <p:sp>
        <p:nvSpPr>
          <p:cNvPr id="5" name="Slide Number Placeholder 3"/>
          <p:cNvSpPr txBox="1">
            <a:spLocks/>
          </p:cNvSpPr>
          <p:nvPr/>
        </p:nvSpPr>
        <p:spPr>
          <a:xfrm>
            <a:off x="3129589" y="4674332"/>
            <a:ext cx="3076363" cy="298966"/>
          </a:xfrm>
          <a:prstGeom prst="rect">
            <a:avLst/>
          </a:prstGeom>
        </p:spPr>
        <p:txBody>
          <a:bodyPr vert="horz" lIns="98914" tIns="49458" rIns="98914" bIns="49458" rtlCol="0" anchor="b"/>
          <a:lstStyle>
            <a:defPPr>
              <a:defRPr lang="nl-NL"/>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700">
                <a:latin typeface="Verdana" panose="020B0604030504040204" pitchFamily="34" charset="0"/>
                <a:ea typeface="Verdana" panose="020B0604030504040204" pitchFamily="34" charset="0"/>
                <a:cs typeface="Verdana" panose="020B0604030504040204" pitchFamily="34" charset="0"/>
              </a:rPr>
              <a:pPr/>
              <a:t>20</a:t>
            </a:fld>
            <a:endParaRPr lang="nl-NL" sz="17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51906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xfrm>
            <a:off x="992189" y="4973296"/>
            <a:ext cx="5114926" cy="449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800"/>
              </a:lnSpc>
              <a:spcAft>
                <a:spcPts val="600"/>
              </a:spcAft>
            </a:pPr>
            <a:endParaRPr lang="nl-NL" altLang="nl-NL" sz="140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3"/>
          <p:cNvSpPr txBox="1">
            <a:spLocks/>
          </p:cNvSpPr>
          <p:nvPr/>
        </p:nvSpPr>
        <p:spPr>
          <a:xfrm>
            <a:off x="3129589" y="4674332"/>
            <a:ext cx="3076363" cy="298966"/>
          </a:xfrm>
          <a:prstGeom prst="rect">
            <a:avLst/>
          </a:prstGeom>
        </p:spPr>
        <p:txBody>
          <a:bodyPr vert="horz" lIns="98914" tIns="49458" rIns="98914" bIns="49458" rtlCol="0" anchor="b"/>
          <a:lstStyle>
            <a:defPPr>
              <a:defRPr lang="nl-NL"/>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700">
                <a:latin typeface="Verdana" panose="020B0604030504040204" pitchFamily="34" charset="0"/>
                <a:ea typeface="Verdana" panose="020B0604030504040204" pitchFamily="34" charset="0"/>
                <a:cs typeface="Verdana" panose="020B0604030504040204" pitchFamily="34" charset="0"/>
              </a:rPr>
              <a:pPr/>
              <a:t>21</a:t>
            </a:fld>
            <a:endParaRPr lang="nl-NL" sz="1700">
              <a:latin typeface="Verdana" panose="020B0604030504040204" pitchFamily="34" charset="0"/>
              <a:ea typeface="Verdana" panose="020B0604030504040204" pitchFamily="34" charset="0"/>
              <a:cs typeface="Verdana" panose="020B0604030504040204" pitchFamily="34" charset="0"/>
            </a:endParaRPr>
          </a:p>
        </p:txBody>
      </p:sp>
      <p:sp>
        <p:nvSpPr>
          <p:cNvPr id="6" name="Tijdelijke aanduiding voor dianummer 3">
            <a:extLst>
              <a:ext uri="{FF2B5EF4-FFF2-40B4-BE49-F238E27FC236}">
                <a16:creationId xmlns:a16="http://schemas.microsoft.com/office/drawing/2014/main" id="{ABC0F9BE-7E07-43B7-803F-2D2256E8E67F}"/>
              </a:ext>
            </a:extLst>
          </p:cNvPr>
          <p:cNvSpPr>
            <a:spLocks noGrp="1"/>
          </p:cNvSpPr>
          <p:nvPr>
            <p:ph type="sldNum" sz="quarter" idx="5"/>
          </p:nvPr>
        </p:nvSpPr>
        <p:spPr>
          <a:xfrm>
            <a:off x="4021296" y="9721110"/>
            <a:ext cx="3076363" cy="5117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11" indent="-285272">
              <a:spcBef>
                <a:spcPct val="30000"/>
              </a:spcBef>
              <a:defRPr sz="1200">
                <a:solidFill>
                  <a:schemeClr val="tx1"/>
                </a:solidFill>
                <a:latin typeface="Calibri" pitchFamily="34" charset="0"/>
                <a:ea typeface="ＭＳ Ｐゴシック" pitchFamily="34" charset="-128"/>
              </a:defRPr>
            </a:lvl2pPr>
            <a:lvl3pPr marL="1141090" indent="-228217">
              <a:spcBef>
                <a:spcPct val="30000"/>
              </a:spcBef>
              <a:defRPr sz="1200">
                <a:solidFill>
                  <a:schemeClr val="tx1"/>
                </a:solidFill>
                <a:latin typeface="Calibri" pitchFamily="34" charset="0"/>
                <a:ea typeface="ＭＳ Ｐゴシック" pitchFamily="34" charset="-128"/>
              </a:defRPr>
            </a:lvl3pPr>
            <a:lvl4pPr marL="1597524" indent="-228217">
              <a:spcBef>
                <a:spcPct val="30000"/>
              </a:spcBef>
              <a:defRPr sz="1200">
                <a:solidFill>
                  <a:schemeClr val="tx1"/>
                </a:solidFill>
                <a:latin typeface="Calibri" pitchFamily="34" charset="0"/>
                <a:ea typeface="ＭＳ Ｐゴシック" pitchFamily="34" charset="-128"/>
              </a:defRPr>
            </a:lvl4pPr>
            <a:lvl5pPr marL="2053960" indent="-228217">
              <a:spcBef>
                <a:spcPct val="30000"/>
              </a:spcBef>
              <a:defRPr sz="1200">
                <a:solidFill>
                  <a:schemeClr val="tx1"/>
                </a:solidFill>
                <a:latin typeface="Calibri" pitchFamily="34" charset="0"/>
                <a:ea typeface="ＭＳ Ｐゴシック" pitchFamily="34" charset="-128"/>
              </a:defRPr>
            </a:lvl5pPr>
            <a:lvl6pPr marL="2510394"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6828"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3265"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9701"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21</a:t>
            </a:fld>
            <a:endParaRPr lang="nl-NL" altLang="nl-NL"/>
          </a:p>
        </p:txBody>
      </p:sp>
    </p:spTree>
    <p:extLst>
      <p:ext uri="{BB962C8B-B14F-4D97-AF65-F5344CB8AC3E}">
        <p14:creationId xmlns:p14="http://schemas.microsoft.com/office/powerpoint/2010/main" val="63010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22</a:t>
            </a:fld>
            <a:endParaRPr lang="nl-NL" altLang="nl-NL"/>
          </a:p>
        </p:txBody>
      </p:sp>
      <p:sp>
        <p:nvSpPr>
          <p:cNvPr id="6" name="Slide Number Placeholder 3">
            <a:extLst>
              <a:ext uri="{FF2B5EF4-FFF2-40B4-BE49-F238E27FC236}">
                <a16:creationId xmlns:a16="http://schemas.microsoft.com/office/drawing/2014/main" id="{DF940871-7ACB-46F9-9336-9A2072E074CD}"/>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22</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8A065EAB-2A8E-43AA-BBCA-E35D42E965D3}"/>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1159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23</a:t>
            </a:fld>
            <a:endParaRPr lang="nl-NL" altLang="nl-NL"/>
          </a:p>
        </p:txBody>
      </p:sp>
      <p:sp>
        <p:nvSpPr>
          <p:cNvPr id="6" name="Slide Number Placeholder 3">
            <a:extLst>
              <a:ext uri="{FF2B5EF4-FFF2-40B4-BE49-F238E27FC236}">
                <a16:creationId xmlns:a16="http://schemas.microsoft.com/office/drawing/2014/main" id="{F86112FD-55AA-4048-A0ED-139DE0D44452}"/>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23</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F524C62A-6CC5-4076-911B-7211DEB8B608}"/>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9342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24</a:t>
            </a:fld>
            <a:endParaRPr lang="nl-NL" altLang="nl-NL"/>
          </a:p>
        </p:txBody>
      </p:sp>
      <p:sp>
        <p:nvSpPr>
          <p:cNvPr id="6" name="Slide Number Placeholder 3">
            <a:extLst>
              <a:ext uri="{FF2B5EF4-FFF2-40B4-BE49-F238E27FC236}">
                <a16:creationId xmlns:a16="http://schemas.microsoft.com/office/drawing/2014/main" id="{C71AC56D-0AF4-4454-BAAF-65AA91F23E16}"/>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24</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BC27CC7A-AB05-4F0C-8276-B7C8B2A828C1}"/>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5076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6" name="Tijdelijke aanduiding voor dianummer 3">
            <a:extLst>
              <a:ext uri="{FF2B5EF4-FFF2-40B4-BE49-F238E27FC236}">
                <a16:creationId xmlns:a16="http://schemas.microsoft.com/office/drawing/2014/main" id="{ABC0F9BE-7E07-43B7-803F-2D2256E8E67F}"/>
              </a:ext>
            </a:extLst>
          </p:cNvPr>
          <p:cNvSpPr>
            <a:spLocks noGrp="1"/>
          </p:cNvSpPr>
          <p:nvPr>
            <p:ph type="sldNum" sz="quarter" idx="5"/>
          </p:nvPr>
        </p:nvSpPr>
        <p:spPr>
          <a:xfrm>
            <a:off x="4021294" y="9721106"/>
            <a:ext cx="3076363" cy="5117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25</a:t>
            </a:fld>
            <a:endParaRPr lang="nl-NL" altLang="nl-NL"/>
          </a:p>
        </p:txBody>
      </p:sp>
      <p:sp>
        <p:nvSpPr>
          <p:cNvPr id="7" name="Slide Number Placeholder 3">
            <a:extLst>
              <a:ext uri="{FF2B5EF4-FFF2-40B4-BE49-F238E27FC236}">
                <a16:creationId xmlns:a16="http://schemas.microsoft.com/office/drawing/2014/main" id="{62E085D5-DA5C-4BA4-BE88-F1667EA860B6}"/>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25</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8" name="Notes Placeholder 2">
            <a:extLst>
              <a:ext uri="{FF2B5EF4-FFF2-40B4-BE49-F238E27FC236}">
                <a16:creationId xmlns:a16="http://schemas.microsoft.com/office/drawing/2014/main" id="{A6820666-2DFF-481D-8345-92698C6B7A54}"/>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30106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26</a:t>
            </a:fld>
            <a:endParaRPr lang="nl-NL" altLang="nl-NL"/>
          </a:p>
        </p:txBody>
      </p:sp>
      <p:sp>
        <p:nvSpPr>
          <p:cNvPr id="6" name="Slide Number Placeholder 3">
            <a:extLst>
              <a:ext uri="{FF2B5EF4-FFF2-40B4-BE49-F238E27FC236}">
                <a16:creationId xmlns:a16="http://schemas.microsoft.com/office/drawing/2014/main" id="{7ADB13A6-D0B8-4171-91F3-223544A9C880}"/>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26</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9A3B5EDA-CF23-4C23-8D11-0044CA28C5DD}"/>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2397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27</a:t>
            </a:fld>
            <a:endParaRPr lang="nl-NL" altLang="nl-NL"/>
          </a:p>
        </p:txBody>
      </p:sp>
      <p:sp>
        <p:nvSpPr>
          <p:cNvPr id="6" name="Slide Number Placeholder 3">
            <a:extLst>
              <a:ext uri="{FF2B5EF4-FFF2-40B4-BE49-F238E27FC236}">
                <a16:creationId xmlns:a16="http://schemas.microsoft.com/office/drawing/2014/main" id="{E0C2A020-F3B0-4662-8F04-892077EC7FC6}"/>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27</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885DCACE-E4C5-460C-B1CE-F97E61DC99B3}"/>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94532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28</a:t>
            </a:fld>
            <a:endParaRPr lang="nl-NL" altLang="nl-NL"/>
          </a:p>
        </p:txBody>
      </p:sp>
      <p:sp>
        <p:nvSpPr>
          <p:cNvPr id="6" name="Slide Number Placeholder 3">
            <a:extLst>
              <a:ext uri="{FF2B5EF4-FFF2-40B4-BE49-F238E27FC236}">
                <a16:creationId xmlns:a16="http://schemas.microsoft.com/office/drawing/2014/main" id="{4A1EF919-9024-4D09-8D12-2BD74098C7F2}"/>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28</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9E6F9BDE-08E3-4C5E-9867-9DDCFA993996}"/>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8078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29</a:t>
            </a:fld>
            <a:endParaRPr lang="nl-NL" altLang="nl-NL"/>
          </a:p>
        </p:txBody>
      </p:sp>
      <p:sp>
        <p:nvSpPr>
          <p:cNvPr id="6" name="Slide Number Placeholder 3">
            <a:extLst>
              <a:ext uri="{FF2B5EF4-FFF2-40B4-BE49-F238E27FC236}">
                <a16:creationId xmlns:a16="http://schemas.microsoft.com/office/drawing/2014/main" id="{4A1EF919-9024-4D09-8D12-2BD74098C7F2}"/>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29</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9E6F9BDE-08E3-4C5E-9867-9DDCFA993996}"/>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5714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xfrm>
            <a:off x="992189" y="4973296"/>
            <a:ext cx="5114926" cy="449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800"/>
              </a:lnSpc>
              <a:spcAft>
                <a:spcPts val="600"/>
              </a:spcAft>
            </a:pPr>
            <a:r>
              <a:rPr lang="en-GB" spc="50">
                <a:solidFill>
                  <a:srgbClr val="000000"/>
                </a:solidFill>
                <a:latin typeface="Verdana" panose="020B0604030504040204" pitchFamily="34" charset="0"/>
                <a:ea typeface="Verdana" panose="020B0604030504040204" pitchFamily="34" charset="0"/>
                <a:hlinkClick r:id="rId3"/>
              </a:rPr>
              <a:t>www.taperingstrip.nl/artikelen-over/</a:t>
            </a:r>
            <a:r>
              <a:rPr lang="en-GB" spc="50">
                <a:solidFill>
                  <a:srgbClr val="000000"/>
                </a:solidFill>
                <a:latin typeface="Verdana" panose="020B0604030504040204" pitchFamily="34" charset="0"/>
                <a:ea typeface="Verdana" panose="020B0604030504040204" pitchFamily="34" charset="0"/>
              </a:rPr>
              <a:t> = bit.ly/2OGIGir </a:t>
            </a:r>
          </a:p>
          <a:p>
            <a:pPr>
              <a:lnSpc>
                <a:spcPts val="1800"/>
              </a:lnSpc>
              <a:spcAft>
                <a:spcPts val="600"/>
              </a:spcAft>
            </a:pPr>
            <a:endParaRPr lang="nl-NL" altLang="nl-NL">
              <a:latin typeface="Verdana" panose="020B0604030504040204" pitchFamily="34" charset="0"/>
              <a:ea typeface="Verdana" panose="020B0604030504040204" pitchFamily="34" charset="0"/>
              <a:cs typeface="Verdana" panose="020B0604030504040204" pitchFamily="34" charset="0"/>
            </a:endParaRPr>
          </a:p>
        </p:txBody>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11" indent="-285272">
              <a:spcBef>
                <a:spcPct val="30000"/>
              </a:spcBef>
              <a:defRPr sz="1200">
                <a:solidFill>
                  <a:schemeClr val="tx1"/>
                </a:solidFill>
                <a:latin typeface="Calibri" pitchFamily="34" charset="0"/>
                <a:ea typeface="ＭＳ Ｐゴシック" pitchFamily="34" charset="-128"/>
              </a:defRPr>
            </a:lvl2pPr>
            <a:lvl3pPr marL="1141090" indent="-228217">
              <a:spcBef>
                <a:spcPct val="30000"/>
              </a:spcBef>
              <a:defRPr sz="1200">
                <a:solidFill>
                  <a:schemeClr val="tx1"/>
                </a:solidFill>
                <a:latin typeface="Calibri" pitchFamily="34" charset="0"/>
                <a:ea typeface="ＭＳ Ｐゴシック" pitchFamily="34" charset="-128"/>
              </a:defRPr>
            </a:lvl3pPr>
            <a:lvl4pPr marL="1597524" indent="-228217">
              <a:spcBef>
                <a:spcPct val="30000"/>
              </a:spcBef>
              <a:defRPr sz="1200">
                <a:solidFill>
                  <a:schemeClr val="tx1"/>
                </a:solidFill>
                <a:latin typeface="Calibri" pitchFamily="34" charset="0"/>
                <a:ea typeface="ＭＳ Ｐゴシック" pitchFamily="34" charset="-128"/>
              </a:defRPr>
            </a:lvl4pPr>
            <a:lvl5pPr marL="2053960" indent="-228217">
              <a:spcBef>
                <a:spcPct val="30000"/>
              </a:spcBef>
              <a:defRPr sz="1200">
                <a:solidFill>
                  <a:schemeClr val="tx1"/>
                </a:solidFill>
                <a:latin typeface="Calibri" pitchFamily="34" charset="0"/>
                <a:ea typeface="ＭＳ Ｐゴシック" pitchFamily="34" charset="-128"/>
              </a:defRPr>
            </a:lvl5pPr>
            <a:lvl6pPr marL="2510394"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6828"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3265"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9701"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3</a:t>
            </a:fld>
            <a:endParaRPr lang="nl-NL" altLang="nl-NL"/>
          </a:p>
        </p:txBody>
      </p:sp>
      <p:sp>
        <p:nvSpPr>
          <p:cNvPr id="5" name="Slide Number Placeholder 3"/>
          <p:cNvSpPr txBox="1">
            <a:spLocks/>
          </p:cNvSpPr>
          <p:nvPr/>
        </p:nvSpPr>
        <p:spPr>
          <a:xfrm>
            <a:off x="3129589" y="4674332"/>
            <a:ext cx="3076363" cy="298966"/>
          </a:xfrm>
          <a:prstGeom prst="rect">
            <a:avLst/>
          </a:prstGeom>
        </p:spPr>
        <p:txBody>
          <a:bodyPr vert="horz" lIns="98914" tIns="49458" rIns="98914" bIns="49458" rtlCol="0" anchor="b"/>
          <a:lstStyle>
            <a:defPPr>
              <a:defRPr lang="nl-NL"/>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700">
                <a:latin typeface="Verdana" panose="020B0604030504040204" pitchFamily="34" charset="0"/>
                <a:ea typeface="Verdana" panose="020B0604030504040204" pitchFamily="34" charset="0"/>
                <a:cs typeface="Verdana" panose="020B0604030504040204" pitchFamily="34" charset="0"/>
              </a:rPr>
              <a:pPr/>
              <a:t>3</a:t>
            </a:fld>
            <a:endParaRPr lang="nl-NL" sz="17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149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30</a:t>
            </a:fld>
            <a:endParaRPr lang="nl-NL" altLang="nl-NL"/>
          </a:p>
        </p:txBody>
      </p:sp>
      <p:sp>
        <p:nvSpPr>
          <p:cNvPr id="6" name="Slide Number Placeholder 3">
            <a:extLst>
              <a:ext uri="{FF2B5EF4-FFF2-40B4-BE49-F238E27FC236}">
                <a16:creationId xmlns:a16="http://schemas.microsoft.com/office/drawing/2014/main" id="{7ADB13A6-D0B8-4171-91F3-223544A9C880}"/>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30</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9A3B5EDA-CF23-4C23-8D11-0044CA28C5DD}"/>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2070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31</a:t>
            </a:fld>
            <a:endParaRPr lang="nl-NL" altLang="nl-NL"/>
          </a:p>
        </p:txBody>
      </p:sp>
      <p:sp>
        <p:nvSpPr>
          <p:cNvPr id="6" name="Slide Number Placeholder 3">
            <a:extLst>
              <a:ext uri="{FF2B5EF4-FFF2-40B4-BE49-F238E27FC236}">
                <a16:creationId xmlns:a16="http://schemas.microsoft.com/office/drawing/2014/main" id="{C9843565-B822-4F4C-B860-FE28183CF387}"/>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31</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C7DB612E-AED7-4204-BD05-0A33B0181E61}"/>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905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xfrm>
            <a:off x="992188" y="4973296"/>
            <a:ext cx="5114925" cy="449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800"/>
              </a:lnSpc>
              <a:spcAft>
                <a:spcPts val="600"/>
              </a:spcAft>
            </a:pPr>
            <a:r>
              <a:rPr lang="nl-NL" altLang="nl-NL" sz="1400">
                <a:latin typeface="Verdana" panose="020B0604030504040204" pitchFamily="34" charset="0"/>
                <a:ea typeface="Verdana" panose="020B0604030504040204" pitchFamily="34" charset="0"/>
                <a:cs typeface="Verdana" panose="020B0604030504040204" pitchFamily="34" charset="0"/>
              </a:rPr>
              <a:t>In deze publicatie wordt zeer goede onderbouwing geleverd voor veratnwoord afbouwen van antidepressiva</a:t>
            </a:r>
          </a:p>
          <a:p>
            <a:pPr>
              <a:lnSpc>
                <a:spcPts val="1800"/>
              </a:lnSpc>
              <a:spcAft>
                <a:spcPts val="1200"/>
              </a:spcAft>
            </a:pPr>
            <a:r>
              <a:rPr lang="nl-NL" altLang="nl-NL" sz="1400">
                <a:latin typeface="Verdana" panose="020B0604030504040204" pitchFamily="34" charset="0"/>
                <a:ea typeface="Verdana" panose="020B0604030504040204" pitchFamily="34" charset="0"/>
                <a:cs typeface="Verdana" panose="020B0604030504040204" pitchFamily="34" charset="0"/>
              </a:rPr>
              <a:t>OPMERKELIJK: beide ondrzoekers hebben zelf onttrekkingsverschijnselen ervaren, David Horowitz zegt hierover in een interview (bit.ly/2ULmENJ)</a:t>
            </a:r>
            <a:r>
              <a:rPr lang="en-GB" sz="1400" spc="50">
                <a:solidFill>
                  <a:srgbClr val="000000"/>
                </a:solidFill>
                <a:latin typeface="Verdana" panose="020B0604030504040204" pitchFamily="34" charset="0"/>
                <a:ea typeface="Verdana" panose="020B0604030504040204" pitchFamily="34" charset="0"/>
              </a:rPr>
              <a:t>:</a:t>
            </a:r>
            <a:endParaRPr lang="nl-NL" altLang="nl-NL" sz="1400">
              <a:latin typeface="Verdana" panose="020B0604030504040204" pitchFamily="34" charset="0"/>
              <a:ea typeface="Verdana" panose="020B0604030504040204" pitchFamily="34" charset="0"/>
              <a:cs typeface="Verdana" panose="020B0604030504040204" pitchFamily="34" charset="0"/>
            </a:endParaRPr>
          </a:p>
          <a:p>
            <a:pPr marL="176213" indent="-176213">
              <a:lnSpc>
                <a:spcPts val="2000"/>
              </a:lnSpc>
              <a:spcAft>
                <a:spcPts val="1200"/>
              </a:spcAft>
              <a:buFont typeface="Arial" panose="020B0604020202020204" pitchFamily="34" charset="0"/>
              <a:buChar char="•"/>
              <a:defRPr/>
            </a:pPr>
            <a:r>
              <a:rPr lang="en-GB" sz="1600" i="1">
                <a:latin typeface="Cambria" panose="02040503050406030204" pitchFamily="18" charset="0"/>
                <a:ea typeface="Cambria" panose="02040503050406030204" pitchFamily="18" charset="0"/>
              </a:rPr>
              <a:t>had I not experienced the withdrawal syndrome,  </a:t>
            </a:r>
            <a:br>
              <a:rPr lang="en-GB" sz="1600" i="1">
                <a:latin typeface="Cambria" panose="02040503050406030204" pitchFamily="18" charset="0"/>
                <a:ea typeface="Cambria" panose="02040503050406030204" pitchFamily="18" charset="0"/>
              </a:rPr>
            </a:br>
            <a:r>
              <a:rPr lang="en-GB" sz="1600" i="1" spc="100">
                <a:solidFill>
                  <a:srgbClr val="0000FF"/>
                </a:solidFill>
                <a:latin typeface="Cambria" panose="02040503050406030204" pitchFamily="18" charset="0"/>
                <a:ea typeface="Cambria" panose="02040503050406030204" pitchFamily="18" charset="0"/>
              </a:rPr>
              <a:t>I would have been very skeptical</a:t>
            </a:r>
          </a:p>
          <a:p>
            <a:pPr marL="176213" indent="-176213">
              <a:lnSpc>
                <a:spcPts val="2000"/>
              </a:lnSpc>
              <a:spcAft>
                <a:spcPts val="1200"/>
              </a:spcAft>
              <a:buFont typeface="Arial" panose="020B0604020202020204" pitchFamily="34" charset="0"/>
              <a:buChar char="•"/>
              <a:defRPr/>
            </a:pPr>
            <a:r>
              <a:rPr lang="en-GB" sz="1600" i="1">
                <a:latin typeface="Cambria" panose="02040503050406030204" pitchFamily="18" charset="0"/>
                <a:ea typeface="Cambria" panose="02040503050406030204" pitchFamily="18" charset="0"/>
              </a:rPr>
              <a:t>I think if a patient had come to me [before I’d  experienced it] and said they had real trouble  coming  off an antidepressant, </a:t>
            </a:r>
            <a:r>
              <a:rPr lang="en-GB" sz="1600" i="1" spc="100">
                <a:solidFill>
                  <a:srgbClr val="000000"/>
                </a:solidFill>
                <a:latin typeface="Cambria" panose="02040503050406030204" pitchFamily="18" charset="0"/>
                <a:ea typeface="Cambria" panose="02040503050406030204" pitchFamily="18" charset="0"/>
              </a:rPr>
              <a:t> </a:t>
            </a:r>
            <a:r>
              <a:rPr lang="en-GB" sz="1600" i="1" spc="100">
                <a:solidFill>
                  <a:srgbClr val="0000FF"/>
                </a:solidFill>
                <a:latin typeface="Cambria" panose="02040503050406030204" pitchFamily="18" charset="0"/>
                <a:ea typeface="Cambria" panose="02040503050406030204" pitchFamily="18" charset="0"/>
              </a:rPr>
              <a:t>I would probably be inclined not to believe them</a:t>
            </a:r>
          </a:p>
          <a:p>
            <a:pPr marL="176213" indent="-176213">
              <a:lnSpc>
                <a:spcPts val="2000"/>
              </a:lnSpc>
              <a:spcAft>
                <a:spcPts val="600"/>
              </a:spcAft>
              <a:buFont typeface="Arial" panose="020B0604020202020204" pitchFamily="34" charset="0"/>
              <a:buChar char="•"/>
              <a:defRPr/>
            </a:pPr>
            <a:r>
              <a:rPr lang="en-GB" sz="1600" i="1" spc="100">
                <a:solidFill>
                  <a:srgbClr val="0000FF"/>
                </a:solidFill>
                <a:latin typeface="Cambria" panose="02040503050406030204" pitchFamily="18" charset="0"/>
                <a:ea typeface="Cambria" panose="02040503050406030204" pitchFamily="18" charset="0"/>
              </a:rPr>
              <a:t>And I think that’s one of the reasons for doctors being skeptical of this</a:t>
            </a:r>
            <a:endParaRPr lang="nl-NL" altLang="nl-NL" sz="1400">
              <a:latin typeface="Verdana" panose="020B0604030504040204" pitchFamily="34" charset="0"/>
              <a:ea typeface="Verdana" panose="020B0604030504040204" pitchFamily="34" charset="0"/>
              <a:cs typeface="Verdana" panose="020B0604030504040204" pitchFamily="34" charset="0"/>
            </a:endParaRPr>
          </a:p>
          <a:p>
            <a:pPr>
              <a:lnSpc>
                <a:spcPts val="1800"/>
              </a:lnSpc>
              <a:spcAft>
                <a:spcPts val="600"/>
              </a:spcAft>
            </a:pPr>
            <a:endParaRPr lang="nl-NL" altLang="nl-NL" sz="1400">
              <a:latin typeface="Verdana" panose="020B0604030504040204" pitchFamily="34" charset="0"/>
              <a:ea typeface="Verdana" panose="020B0604030504040204" pitchFamily="34" charset="0"/>
              <a:cs typeface="Verdana" panose="020B0604030504040204" pitchFamily="34" charset="0"/>
            </a:endParaRPr>
          </a:p>
        </p:txBody>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11" indent="-285272">
              <a:spcBef>
                <a:spcPct val="30000"/>
              </a:spcBef>
              <a:defRPr sz="1200">
                <a:solidFill>
                  <a:schemeClr val="tx1"/>
                </a:solidFill>
                <a:latin typeface="Calibri" pitchFamily="34" charset="0"/>
                <a:ea typeface="ＭＳ Ｐゴシック" pitchFamily="34" charset="-128"/>
              </a:defRPr>
            </a:lvl2pPr>
            <a:lvl3pPr marL="1141090" indent="-228217">
              <a:spcBef>
                <a:spcPct val="30000"/>
              </a:spcBef>
              <a:defRPr sz="1200">
                <a:solidFill>
                  <a:schemeClr val="tx1"/>
                </a:solidFill>
                <a:latin typeface="Calibri" pitchFamily="34" charset="0"/>
                <a:ea typeface="ＭＳ Ｐゴシック" pitchFamily="34" charset="-128"/>
              </a:defRPr>
            </a:lvl3pPr>
            <a:lvl4pPr marL="1597524" indent="-228217">
              <a:spcBef>
                <a:spcPct val="30000"/>
              </a:spcBef>
              <a:defRPr sz="1200">
                <a:solidFill>
                  <a:schemeClr val="tx1"/>
                </a:solidFill>
                <a:latin typeface="Calibri" pitchFamily="34" charset="0"/>
                <a:ea typeface="ＭＳ Ｐゴシック" pitchFamily="34" charset="-128"/>
              </a:defRPr>
            </a:lvl4pPr>
            <a:lvl5pPr marL="2053960" indent="-228217">
              <a:spcBef>
                <a:spcPct val="30000"/>
              </a:spcBef>
              <a:defRPr sz="1200">
                <a:solidFill>
                  <a:schemeClr val="tx1"/>
                </a:solidFill>
                <a:latin typeface="Calibri" pitchFamily="34" charset="0"/>
                <a:ea typeface="ＭＳ Ｐゴシック" pitchFamily="34" charset="-128"/>
              </a:defRPr>
            </a:lvl5pPr>
            <a:lvl6pPr marL="2510394"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6828"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3265"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79701" indent="-22821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4</a:t>
            </a:fld>
            <a:endParaRPr lang="nl-NL" altLang="nl-NL"/>
          </a:p>
        </p:txBody>
      </p:sp>
      <p:sp>
        <p:nvSpPr>
          <p:cNvPr id="5" name="Slide Number Placeholder 3"/>
          <p:cNvSpPr txBox="1">
            <a:spLocks/>
          </p:cNvSpPr>
          <p:nvPr/>
        </p:nvSpPr>
        <p:spPr>
          <a:xfrm>
            <a:off x="3129589" y="4674332"/>
            <a:ext cx="3076363" cy="298966"/>
          </a:xfrm>
          <a:prstGeom prst="rect">
            <a:avLst/>
          </a:prstGeom>
        </p:spPr>
        <p:txBody>
          <a:bodyPr vert="horz" lIns="98914" tIns="49458" rIns="98914" bIns="49458" rtlCol="0" anchor="b"/>
          <a:lstStyle>
            <a:defPPr>
              <a:defRPr lang="nl-NL"/>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700">
                <a:latin typeface="Verdana" panose="020B0604030504040204" pitchFamily="34" charset="0"/>
                <a:ea typeface="Verdana" panose="020B0604030504040204" pitchFamily="34" charset="0"/>
                <a:cs typeface="Verdana" panose="020B0604030504040204" pitchFamily="34" charset="0"/>
              </a:rPr>
              <a:pPr/>
              <a:t>4</a:t>
            </a:fld>
            <a:endParaRPr lang="nl-NL" sz="17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175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5</a:t>
            </a:fld>
            <a:endParaRPr lang="nl-NL" altLang="nl-NL"/>
          </a:p>
        </p:txBody>
      </p:sp>
      <p:sp>
        <p:nvSpPr>
          <p:cNvPr id="6" name="Slide Number Placeholder 3">
            <a:extLst>
              <a:ext uri="{FF2B5EF4-FFF2-40B4-BE49-F238E27FC236}">
                <a16:creationId xmlns:a16="http://schemas.microsoft.com/office/drawing/2014/main" id="{E7AFBF85-19DD-4EF3-A979-89D0D2B518CA}"/>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5</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CA5FF1F3-1ABD-48CB-B183-4682EE361C0B}"/>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682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6</a:t>
            </a:fld>
            <a:endParaRPr lang="nl-NL" altLang="nl-NL"/>
          </a:p>
        </p:txBody>
      </p:sp>
      <p:sp>
        <p:nvSpPr>
          <p:cNvPr id="6" name="Slide Number Placeholder 3">
            <a:extLst>
              <a:ext uri="{FF2B5EF4-FFF2-40B4-BE49-F238E27FC236}">
                <a16:creationId xmlns:a16="http://schemas.microsoft.com/office/drawing/2014/main" id="{D9C1CB24-9E28-4C42-9C85-FBD973F02BC6}"/>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6</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18443F90-7090-4433-AC55-FE9559385F44}"/>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2449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7</a:t>
            </a:fld>
            <a:endParaRPr lang="nl-NL" altLang="nl-NL"/>
          </a:p>
        </p:txBody>
      </p:sp>
      <p:sp>
        <p:nvSpPr>
          <p:cNvPr id="6" name="Slide Number Placeholder 3">
            <a:extLst>
              <a:ext uri="{FF2B5EF4-FFF2-40B4-BE49-F238E27FC236}">
                <a16:creationId xmlns:a16="http://schemas.microsoft.com/office/drawing/2014/main" id="{4679C5C8-497A-4211-9BFB-33E9038F4D29}"/>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7</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A6A0203D-D47D-41F9-BCBC-D82BFD846F32}"/>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253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8</a:t>
            </a:fld>
            <a:endParaRPr lang="nl-NL" altLang="nl-NL"/>
          </a:p>
        </p:txBody>
      </p:sp>
      <p:sp>
        <p:nvSpPr>
          <p:cNvPr id="6" name="Slide Number Placeholder 3">
            <a:extLst>
              <a:ext uri="{FF2B5EF4-FFF2-40B4-BE49-F238E27FC236}">
                <a16:creationId xmlns:a16="http://schemas.microsoft.com/office/drawing/2014/main" id="{A3D66929-61F6-4BC3-B832-C98F6466FFC1}"/>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8</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534CDC5A-FA86-43CD-8EB9-4997F99854D8}"/>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181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6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defRPr>
            </a:lvl1pPr>
            <a:lvl2pPr marL="741868" indent="-285333">
              <a:spcBef>
                <a:spcPct val="30000"/>
              </a:spcBef>
              <a:defRPr sz="1100">
                <a:solidFill>
                  <a:schemeClr val="tx1"/>
                </a:solidFill>
                <a:latin typeface="Calibri" pitchFamily="34" charset="0"/>
                <a:ea typeface="ＭＳ Ｐゴシック" pitchFamily="34" charset="-128"/>
              </a:defRPr>
            </a:lvl2pPr>
            <a:lvl3pPr marL="1141334" indent="-228267">
              <a:spcBef>
                <a:spcPct val="30000"/>
              </a:spcBef>
              <a:defRPr sz="1100">
                <a:solidFill>
                  <a:schemeClr val="tx1"/>
                </a:solidFill>
                <a:latin typeface="Calibri" pitchFamily="34" charset="0"/>
                <a:ea typeface="ＭＳ Ｐゴシック" pitchFamily="34" charset="-128"/>
              </a:defRPr>
            </a:lvl3pPr>
            <a:lvl4pPr marL="1597867" indent="-228267">
              <a:spcBef>
                <a:spcPct val="30000"/>
              </a:spcBef>
              <a:defRPr sz="1100">
                <a:solidFill>
                  <a:schemeClr val="tx1"/>
                </a:solidFill>
                <a:latin typeface="Calibri" pitchFamily="34" charset="0"/>
                <a:ea typeface="ＭＳ Ｐゴシック" pitchFamily="34" charset="-128"/>
              </a:defRPr>
            </a:lvl4pPr>
            <a:lvl5pPr marL="2054401" indent="-228267">
              <a:spcBef>
                <a:spcPct val="30000"/>
              </a:spcBef>
              <a:defRPr sz="1100">
                <a:solidFill>
                  <a:schemeClr val="tx1"/>
                </a:solidFill>
                <a:latin typeface="Calibri" pitchFamily="34" charset="0"/>
                <a:ea typeface="ＭＳ Ｐゴシック" pitchFamily="34" charset="-128"/>
              </a:defRPr>
            </a:lvl5pPr>
            <a:lvl6pPr marL="2510932"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67466"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423999"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80533" indent="-228267"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97104F3C-3DA7-49B0-9D25-05D5A553BC42}" type="slidenum">
              <a:rPr lang="nl-NL" altLang="nl-NL"/>
              <a:pPr>
                <a:spcBef>
                  <a:spcPct val="0"/>
                </a:spcBef>
              </a:pPr>
              <a:t>9</a:t>
            </a:fld>
            <a:endParaRPr lang="nl-NL" altLang="nl-NL"/>
          </a:p>
        </p:txBody>
      </p:sp>
      <p:sp>
        <p:nvSpPr>
          <p:cNvPr id="6" name="Slide Number Placeholder 3">
            <a:extLst>
              <a:ext uri="{FF2B5EF4-FFF2-40B4-BE49-F238E27FC236}">
                <a16:creationId xmlns:a16="http://schemas.microsoft.com/office/drawing/2014/main" id="{B627369B-ECE5-4338-94DD-C958C1F19819}"/>
              </a:ext>
            </a:extLst>
          </p:cNvPr>
          <p:cNvSpPr txBox="1">
            <a:spLocks/>
          </p:cNvSpPr>
          <p:nvPr/>
        </p:nvSpPr>
        <p:spPr>
          <a:xfrm>
            <a:off x="3070486" y="4668947"/>
            <a:ext cx="3076363" cy="298967"/>
          </a:xfrm>
          <a:prstGeom prst="rect">
            <a:avLst/>
          </a:prstGeom>
        </p:spPr>
        <p:txBody>
          <a:bodyPr vert="horz" lIns="98919" tIns="49461" rIns="98919" bIns="49461" rtlCol="0" anchor="b"/>
          <a:lstStyle>
            <a:defPPr>
              <a:defRPr lang="nl-NL"/>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57937D-EDC3-4D41-84D7-0994552B9182}" type="slidenum">
              <a:rPr lang="nl-NL" sz="1800">
                <a:latin typeface="Verdana" panose="020B0604030504040204" pitchFamily="34" charset="0"/>
                <a:ea typeface="Verdana" panose="020B0604030504040204" pitchFamily="34" charset="0"/>
                <a:cs typeface="Verdana" panose="020B0604030504040204" pitchFamily="34" charset="0"/>
              </a:rPr>
              <a:pPr/>
              <a:t>9</a:t>
            </a:fld>
            <a:endParaRPr lang="nl-NL" sz="1800">
              <a:latin typeface="Verdana" panose="020B0604030504040204" pitchFamily="34" charset="0"/>
              <a:ea typeface="Verdana" panose="020B0604030504040204" pitchFamily="34" charset="0"/>
              <a:cs typeface="Verdana" panose="020B0604030504040204" pitchFamily="34" charset="0"/>
            </a:endParaRPr>
          </a:p>
        </p:txBody>
      </p:sp>
      <p:sp>
        <p:nvSpPr>
          <p:cNvPr id="7" name="Notes Placeholder 2">
            <a:extLst>
              <a:ext uri="{FF2B5EF4-FFF2-40B4-BE49-F238E27FC236}">
                <a16:creationId xmlns:a16="http://schemas.microsoft.com/office/drawing/2014/main" id="{783D2817-4FBA-483F-96CB-76480266CBA1}"/>
              </a:ext>
            </a:extLst>
          </p:cNvPr>
          <p:cNvSpPr>
            <a:spLocks noGrp="1"/>
          </p:cNvSpPr>
          <p:nvPr>
            <p:ph type="body" idx="3"/>
          </p:nvPr>
        </p:nvSpPr>
        <p:spPr>
          <a:xfrm>
            <a:off x="952039" y="4933451"/>
            <a:ext cx="5194809" cy="4382217"/>
          </a:xfrm>
        </p:spPr>
        <p:txBody>
          <a:bodyPr/>
          <a:lstStyle/>
          <a:p>
            <a:pPr algn="just">
              <a:lnSpc>
                <a:spcPts val="1099"/>
              </a:lnSpc>
              <a:spcBef>
                <a:spcPts val="600"/>
              </a:spcBef>
              <a:spcAft>
                <a:spcPts val="200"/>
              </a:spcAft>
            </a:pPr>
            <a:endParaRPr lang="nl-NL"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39539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C04A8710-DAAC-4CE3-B859-91A5B447D6ED}" type="datetime1">
              <a:rPr lang="nl-NL" smtClean="0"/>
              <a:t>13-5-2019</a:t>
            </a:fld>
            <a:endParaRPr lang="nl-NL"/>
          </a:p>
        </p:txBody>
      </p:sp>
      <p:sp>
        <p:nvSpPr>
          <p:cNvPr id="5" name="Footer Placeholder 4"/>
          <p:cNvSpPr>
            <a:spLocks noGrp="1"/>
          </p:cNvSpPr>
          <p:nvPr>
            <p:ph type="ftr" sz="quarter" idx="11"/>
          </p:nvPr>
        </p:nvSpPr>
        <p:spPr/>
        <p:txBody>
          <a:bodyPr/>
          <a:lstStyle/>
          <a:p>
            <a:r>
              <a:rPr lang="nl-NL"/>
              <a:t>mHealth, Utrecht, 23-09-2014</a:t>
            </a:r>
          </a:p>
        </p:txBody>
      </p:sp>
      <p:sp>
        <p:nvSpPr>
          <p:cNvPr id="6" name="Slide Number Placeholder 5"/>
          <p:cNvSpPr>
            <a:spLocks noGrp="1"/>
          </p:cNvSpPr>
          <p:nvPr>
            <p:ph type="sldNum" sz="quarter" idx="12"/>
          </p:nvPr>
        </p:nvSpPr>
        <p:spPr/>
        <p:txBody>
          <a:bodyPr/>
          <a:lstStyle/>
          <a:p>
            <a:fld id="{3EAEB787-B0B5-4085-AF18-8A15E2918F3C}" type="slidenum">
              <a:rPr lang="nl-NL" smtClean="0"/>
              <a:t>‹#›</a:t>
            </a:fld>
            <a:endParaRPr lang="nl-NL"/>
          </a:p>
        </p:txBody>
      </p:sp>
    </p:spTree>
    <p:extLst>
      <p:ext uri="{BB962C8B-B14F-4D97-AF65-F5344CB8AC3E}">
        <p14:creationId xmlns:p14="http://schemas.microsoft.com/office/powerpoint/2010/main" val="1958074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7ACD7BF4-867A-4BE5-98D1-52B52894223F}" type="datetime1">
              <a:rPr lang="nl-NL" smtClean="0"/>
              <a:t>13-5-2019</a:t>
            </a:fld>
            <a:endParaRPr lang="nl-NL"/>
          </a:p>
        </p:txBody>
      </p:sp>
      <p:sp>
        <p:nvSpPr>
          <p:cNvPr id="5" name="Footer Placeholder 4"/>
          <p:cNvSpPr>
            <a:spLocks noGrp="1"/>
          </p:cNvSpPr>
          <p:nvPr>
            <p:ph type="ftr" sz="quarter" idx="11"/>
          </p:nvPr>
        </p:nvSpPr>
        <p:spPr/>
        <p:txBody>
          <a:bodyPr/>
          <a:lstStyle/>
          <a:p>
            <a:r>
              <a:rPr lang="nl-NL"/>
              <a:t>mHealth, Utrecht, 23-09-2014</a:t>
            </a:r>
          </a:p>
        </p:txBody>
      </p:sp>
      <p:sp>
        <p:nvSpPr>
          <p:cNvPr id="6" name="Slide Number Placeholder 5"/>
          <p:cNvSpPr>
            <a:spLocks noGrp="1"/>
          </p:cNvSpPr>
          <p:nvPr>
            <p:ph type="sldNum" sz="quarter" idx="12"/>
          </p:nvPr>
        </p:nvSpPr>
        <p:spPr/>
        <p:txBody>
          <a:bodyPr/>
          <a:lstStyle/>
          <a:p>
            <a:fld id="{3EAEB787-B0B5-4085-AF18-8A15E2918F3C}" type="slidenum">
              <a:rPr lang="nl-NL" smtClean="0"/>
              <a:t>‹#›</a:t>
            </a:fld>
            <a:endParaRPr lang="nl-NL"/>
          </a:p>
        </p:txBody>
      </p:sp>
    </p:spTree>
    <p:extLst>
      <p:ext uri="{BB962C8B-B14F-4D97-AF65-F5344CB8AC3E}">
        <p14:creationId xmlns:p14="http://schemas.microsoft.com/office/powerpoint/2010/main" val="94519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6BC466D2-0101-4E9F-A3B8-61FCC8D8210F}" type="datetime1">
              <a:rPr lang="nl-NL" smtClean="0"/>
              <a:t>13-5-2019</a:t>
            </a:fld>
            <a:endParaRPr lang="nl-NL"/>
          </a:p>
        </p:txBody>
      </p:sp>
      <p:sp>
        <p:nvSpPr>
          <p:cNvPr id="5" name="Footer Placeholder 4"/>
          <p:cNvSpPr>
            <a:spLocks noGrp="1"/>
          </p:cNvSpPr>
          <p:nvPr>
            <p:ph type="ftr" sz="quarter" idx="11"/>
          </p:nvPr>
        </p:nvSpPr>
        <p:spPr/>
        <p:txBody>
          <a:bodyPr/>
          <a:lstStyle/>
          <a:p>
            <a:r>
              <a:rPr lang="nl-NL"/>
              <a:t>mHealth, Utrecht, 23-09-2014</a:t>
            </a:r>
          </a:p>
        </p:txBody>
      </p:sp>
      <p:sp>
        <p:nvSpPr>
          <p:cNvPr id="6" name="Slide Number Placeholder 5"/>
          <p:cNvSpPr>
            <a:spLocks noGrp="1"/>
          </p:cNvSpPr>
          <p:nvPr>
            <p:ph type="sldNum" sz="quarter" idx="12"/>
          </p:nvPr>
        </p:nvSpPr>
        <p:spPr/>
        <p:txBody>
          <a:bodyPr/>
          <a:lstStyle/>
          <a:p>
            <a:fld id="{3EAEB787-B0B5-4085-AF18-8A15E2918F3C}" type="slidenum">
              <a:rPr lang="nl-NL" smtClean="0"/>
              <a:t>‹#›</a:t>
            </a:fld>
            <a:endParaRPr lang="nl-NL"/>
          </a:p>
        </p:txBody>
      </p:sp>
    </p:spTree>
    <p:extLst>
      <p:ext uri="{BB962C8B-B14F-4D97-AF65-F5344CB8AC3E}">
        <p14:creationId xmlns:p14="http://schemas.microsoft.com/office/powerpoint/2010/main" val="354681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C41BFB4-D1ED-464E-8F41-CD51A99F5FF6}" type="datetime1">
              <a:rPr lang="nl-NL" smtClean="0"/>
              <a:t>13-5-2019</a:t>
            </a:fld>
            <a:endParaRPr lang="nl-NL"/>
          </a:p>
        </p:txBody>
      </p:sp>
      <p:sp>
        <p:nvSpPr>
          <p:cNvPr id="5" name="Footer Placeholder 4"/>
          <p:cNvSpPr>
            <a:spLocks noGrp="1"/>
          </p:cNvSpPr>
          <p:nvPr>
            <p:ph type="ftr" sz="quarter" idx="11"/>
          </p:nvPr>
        </p:nvSpPr>
        <p:spPr/>
        <p:txBody>
          <a:bodyPr/>
          <a:lstStyle/>
          <a:p>
            <a:r>
              <a:rPr lang="nl-NL"/>
              <a:t>mHealth, Utrecht, 23-09-2014</a:t>
            </a:r>
          </a:p>
        </p:txBody>
      </p:sp>
      <p:sp>
        <p:nvSpPr>
          <p:cNvPr id="6" name="Slide Number Placeholder 5"/>
          <p:cNvSpPr>
            <a:spLocks noGrp="1"/>
          </p:cNvSpPr>
          <p:nvPr>
            <p:ph type="sldNum" sz="quarter" idx="12"/>
          </p:nvPr>
        </p:nvSpPr>
        <p:spPr/>
        <p:txBody>
          <a:bodyPr/>
          <a:lstStyle/>
          <a:p>
            <a:fld id="{3EAEB787-B0B5-4085-AF18-8A15E2918F3C}" type="slidenum">
              <a:rPr lang="nl-NL" smtClean="0"/>
              <a:t>‹#›</a:t>
            </a:fld>
            <a:endParaRPr lang="nl-NL"/>
          </a:p>
        </p:txBody>
      </p:sp>
    </p:spTree>
    <p:extLst>
      <p:ext uri="{BB962C8B-B14F-4D97-AF65-F5344CB8AC3E}">
        <p14:creationId xmlns:p14="http://schemas.microsoft.com/office/powerpoint/2010/main" val="48711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D64BA9-A055-420F-BD91-042FF42B4611}" type="datetime1">
              <a:rPr lang="nl-NL" smtClean="0"/>
              <a:t>13-5-2019</a:t>
            </a:fld>
            <a:endParaRPr lang="nl-NL"/>
          </a:p>
        </p:txBody>
      </p:sp>
      <p:sp>
        <p:nvSpPr>
          <p:cNvPr id="5" name="Footer Placeholder 4"/>
          <p:cNvSpPr>
            <a:spLocks noGrp="1"/>
          </p:cNvSpPr>
          <p:nvPr>
            <p:ph type="ftr" sz="quarter" idx="11"/>
          </p:nvPr>
        </p:nvSpPr>
        <p:spPr/>
        <p:txBody>
          <a:bodyPr/>
          <a:lstStyle/>
          <a:p>
            <a:r>
              <a:rPr lang="nl-NL"/>
              <a:t>mHealth, Utrecht, 23-09-2014</a:t>
            </a:r>
          </a:p>
        </p:txBody>
      </p:sp>
      <p:sp>
        <p:nvSpPr>
          <p:cNvPr id="6" name="Slide Number Placeholder 5"/>
          <p:cNvSpPr>
            <a:spLocks noGrp="1"/>
          </p:cNvSpPr>
          <p:nvPr>
            <p:ph type="sldNum" sz="quarter" idx="12"/>
          </p:nvPr>
        </p:nvSpPr>
        <p:spPr/>
        <p:txBody>
          <a:bodyPr/>
          <a:lstStyle/>
          <a:p>
            <a:fld id="{3EAEB787-B0B5-4085-AF18-8A15E2918F3C}" type="slidenum">
              <a:rPr lang="nl-NL" smtClean="0"/>
              <a:t>‹#›</a:t>
            </a:fld>
            <a:endParaRPr lang="nl-NL"/>
          </a:p>
        </p:txBody>
      </p:sp>
    </p:spTree>
    <p:extLst>
      <p:ext uri="{BB962C8B-B14F-4D97-AF65-F5344CB8AC3E}">
        <p14:creationId xmlns:p14="http://schemas.microsoft.com/office/powerpoint/2010/main" val="109225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074AB544-9865-4D7F-A62C-888ED5788B01}" type="datetime1">
              <a:rPr lang="nl-NL" smtClean="0"/>
              <a:t>13-5-2019</a:t>
            </a:fld>
            <a:endParaRPr lang="nl-NL"/>
          </a:p>
        </p:txBody>
      </p:sp>
      <p:sp>
        <p:nvSpPr>
          <p:cNvPr id="6" name="Footer Placeholder 5"/>
          <p:cNvSpPr>
            <a:spLocks noGrp="1"/>
          </p:cNvSpPr>
          <p:nvPr>
            <p:ph type="ftr" sz="quarter" idx="11"/>
          </p:nvPr>
        </p:nvSpPr>
        <p:spPr/>
        <p:txBody>
          <a:bodyPr/>
          <a:lstStyle/>
          <a:p>
            <a:r>
              <a:rPr lang="nl-NL"/>
              <a:t>mHealth, Utrecht, 23-09-2014</a:t>
            </a:r>
          </a:p>
        </p:txBody>
      </p:sp>
      <p:sp>
        <p:nvSpPr>
          <p:cNvPr id="7" name="Slide Number Placeholder 6"/>
          <p:cNvSpPr>
            <a:spLocks noGrp="1"/>
          </p:cNvSpPr>
          <p:nvPr>
            <p:ph type="sldNum" sz="quarter" idx="12"/>
          </p:nvPr>
        </p:nvSpPr>
        <p:spPr/>
        <p:txBody>
          <a:bodyPr/>
          <a:lstStyle/>
          <a:p>
            <a:fld id="{3EAEB787-B0B5-4085-AF18-8A15E2918F3C}" type="slidenum">
              <a:rPr lang="nl-NL" smtClean="0"/>
              <a:t>‹#›</a:t>
            </a:fld>
            <a:endParaRPr lang="nl-NL"/>
          </a:p>
        </p:txBody>
      </p:sp>
    </p:spTree>
    <p:extLst>
      <p:ext uri="{BB962C8B-B14F-4D97-AF65-F5344CB8AC3E}">
        <p14:creationId xmlns:p14="http://schemas.microsoft.com/office/powerpoint/2010/main" val="65776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D643E425-D4CB-423E-B60F-7975A52603D1}" type="datetime1">
              <a:rPr lang="nl-NL" smtClean="0"/>
              <a:t>13-5-2019</a:t>
            </a:fld>
            <a:endParaRPr lang="nl-NL"/>
          </a:p>
        </p:txBody>
      </p:sp>
      <p:sp>
        <p:nvSpPr>
          <p:cNvPr id="8" name="Footer Placeholder 7"/>
          <p:cNvSpPr>
            <a:spLocks noGrp="1"/>
          </p:cNvSpPr>
          <p:nvPr>
            <p:ph type="ftr" sz="quarter" idx="11"/>
          </p:nvPr>
        </p:nvSpPr>
        <p:spPr/>
        <p:txBody>
          <a:bodyPr/>
          <a:lstStyle/>
          <a:p>
            <a:r>
              <a:rPr lang="nl-NL"/>
              <a:t>mHealth, Utrecht, 23-09-2014</a:t>
            </a:r>
          </a:p>
        </p:txBody>
      </p:sp>
      <p:sp>
        <p:nvSpPr>
          <p:cNvPr id="9" name="Slide Number Placeholder 8"/>
          <p:cNvSpPr>
            <a:spLocks noGrp="1"/>
          </p:cNvSpPr>
          <p:nvPr>
            <p:ph type="sldNum" sz="quarter" idx="12"/>
          </p:nvPr>
        </p:nvSpPr>
        <p:spPr/>
        <p:txBody>
          <a:bodyPr/>
          <a:lstStyle/>
          <a:p>
            <a:fld id="{3EAEB787-B0B5-4085-AF18-8A15E2918F3C}" type="slidenum">
              <a:rPr lang="nl-NL" smtClean="0"/>
              <a:t>‹#›</a:t>
            </a:fld>
            <a:endParaRPr lang="nl-NL"/>
          </a:p>
        </p:txBody>
      </p:sp>
    </p:spTree>
    <p:extLst>
      <p:ext uri="{BB962C8B-B14F-4D97-AF65-F5344CB8AC3E}">
        <p14:creationId xmlns:p14="http://schemas.microsoft.com/office/powerpoint/2010/main" val="119281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E9D21EBE-7CCF-4681-940E-64AAB8D7E94F}" type="datetime1">
              <a:rPr lang="nl-NL" smtClean="0"/>
              <a:t>13-5-2019</a:t>
            </a:fld>
            <a:endParaRPr lang="nl-NL"/>
          </a:p>
        </p:txBody>
      </p:sp>
      <p:sp>
        <p:nvSpPr>
          <p:cNvPr id="4" name="Footer Placeholder 3"/>
          <p:cNvSpPr>
            <a:spLocks noGrp="1"/>
          </p:cNvSpPr>
          <p:nvPr>
            <p:ph type="ftr" sz="quarter" idx="11"/>
          </p:nvPr>
        </p:nvSpPr>
        <p:spPr/>
        <p:txBody>
          <a:bodyPr/>
          <a:lstStyle/>
          <a:p>
            <a:r>
              <a:rPr lang="nl-NL"/>
              <a:t>mHealth, Utrecht, 23-09-2014</a:t>
            </a:r>
          </a:p>
        </p:txBody>
      </p:sp>
      <p:sp>
        <p:nvSpPr>
          <p:cNvPr id="5" name="Slide Number Placeholder 4"/>
          <p:cNvSpPr>
            <a:spLocks noGrp="1"/>
          </p:cNvSpPr>
          <p:nvPr>
            <p:ph type="sldNum" sz="quarter" idx="12"/>
          </p:nvPr>
        </p:nvSpPr>
        <p:spPr/>
        <p:txBody>
          <a:bodyPr/>
          <a:lstStyle/>
          <a:p>
            <a:fld id="{3EAEB787-B0B5-4085-AF18-8A15E2918F3C}" type="slidenum">
              <a:rPr lang="nl-NL" smtClean="0"/>
              <a:t>‹#›</a:t>
            </a:fld>
            <a:endParaRPr lang="nl-NL"/>
          </a:p>
        </p:txBody>
      </p:sp>
    </p:spTree>
    <p:extLst>
      <p:ext uri="{BB962C8B-B14F-4D97-AF65-F5344CB8AC3E}">
        <p14:creationId xmlns:p14="http://schemas.microsoft.com/office/powerpoint/2010/main" val="310043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B79F5-235D-408A-8CE8-BBDABF9D39A4}" type="datetime1">
              <a:rPr lang="nl-NL" smtClean="0"/>
              <a:t>13-5-2019</a:t>
            </a:fld>
            <a:endParaRPr lang="nl-NL"/>
          </a:p>
        </p:txBody>
      </p:sp>
      <p:sp>
        <p:nvSpPr>
          <p:cNvPr id="3" name="Footer Placeholder 2"/>
          <p:cNvSpPr>
            <a:spLocks noGrp="1"/>
          </p:cNvSpPr>
          <p:nvPr>
            <p:ph type="ftr" sz="quarter" idx="11"/>
          </p:nvPr>
        </p:nvSpPr>
        <p:spPr/>
        <p:txBody>
          <a:bodyPr/>
          <a:lstStyle/>
          <a:p>
            <a:r>
              <a:rPr lang="nl-NL"/>
              <a:t>mHealth, Utrecht, 23-09-2014</a:t>
            </a:r>
          </a:p>
        </p:txBody>
      </p:sp>
      <p:sp>
        <p:nvSpPr>
          <p:cNvPr id="4" name="Slide Number Placeholder 3"/>
          <p:cNvSpPr>
            <a:spLocks noGrp="1"/>
          </p:cNvSpPr>
          <p:nvPr>
            <p:ph type="sldNum" sz="quarter" idx="12"/>
          </p:nvPr>
        </p:nvSpPr>
        <p:spPr/>
        <p:txBody>
          <a:bodyPr/>
          <a:lstStyle/>
          <a:p>
            <a:fld id="{3EAEB787-B0B5-4085-AF18-8A15E2918F3C}" type="slidenum">
              <a:rPr lang="nl-NL" smtClean="0"/>
              <a:t>‹#›</a:t>
            </a:fld>
            <a:endParaRPr lang="nl-NL"/>
          </a:p>
        </p:txBody>
      </p:sp>
    </p:spTree>
    <p:extLst>
      <p:ext uri="{BB962C8B-B14F-4D97-AF65-F5344CB8AC3E}">
        <p14:creationId xmlns:p14="http://schemas.microsoft.com/office/powerpoint/2010/main" val="238685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F029CA-F7F4-4F3C-B9FD-4E0B8BCBB3D4}" type="datetime1">
              <a:rPr lang="nl-NL" smtClean="0"/>
              <a:t>13-5-2019</a:t>
            </a:fld>
            <a:endParaRPr lang="nl-NL"/>
          </a:p>
        </p:txBody>
      </p:sp>
      <p:sp>
        <p:nvSpPr>
          <p:cNvPr id="6" name="Footer Placeholder 5"/>
          <p:cNvSpPr>
            <a:spLocks noGrp="1"/>
          </p:cNvSpPr>
          <p:nvPr>
            <p:ph type="ftr" sz="quarter" idx="11"/>
          </p:nvPr>
        </p:nvSpPr>
        <p:spPr/>
        <p:txBody>
          <a:bodyPr/>
          <a:lstStyle/>
          <a:p>
            <a:r>
              <a:rPr lang="nl-NL"/>
              <a:t>mHealth, Utrecht, 23-09-2014</a:t>
            </a:r>
          </a:p>
        </p:txBody>
      </p:sp>
      <p:sp>
        <p:nvSpPr>
          <p:cNvPr id="7" name="Slide Number Placeholder 6"/>
          <p:cNvSpPr>
            <a:spLocks noGrp="1"/>
          </p:cNvSpPr>
          <p:nvPr>
            <p:ph type="sldNum" sz="quarter" idx="12"/>
          </p:nvPr>
        </p:nvSpPr>
        <p:spPr/>
        <p:txBody>
          <a:bodyPr/>
          <a:lstStyle/>
          <a:p>
            <a:fld id="{3EAEB787-B0B5-4085-AF18-8A15E2918F3C}" type="slidenum">
              <a:rPr lang="nl-NL" smtClean="0"/>
              <a:t>‹#›</a:t>
            </a:fld>
            <a:endParaRPr lang="nl-NL"/>
          </a:p>
        </p:txBody>
      </p:sp>
    </p:spTree>
    <p:extLst>
      <p:ext uri="{BB962C8B-B14F-4D97-AF65-F5344CB8AC3E}">
        <p14:creationId xmlns:p14="http://schemas.microsoft.com/office/powerpoint/2010/main" val="43394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49292A-F612-43A5-8D9D-831F34655393}" type="datetime1">
              <a:rPr lang="nl-NL" smtClean="0"/>
              <a:t>13-5-2019</a:t>
            </a:fld>
            <a:endParaRPr lang="nl-NL"/>
          </a:p>
        </p:txBody>
      </p:sp>
      <p:sp>
        <p:nvSpPr>
          <p:cNvPr id="6" name="Footer Placeholder 5"/>
          <p:cNvSpPr>
            <a:spLocks noGrp="1"/>
          </p:cNvSpPr>
          <p:nvPr>
            <p:ph type="ftr" sz="quarter" idx="11"/>
          </p:nvPr>
        </p:nvSpPr>
        <p:spPr/>
        <p:txBody>
          <a:bodyPr/>
          <a:lstStyle/>
          <a:p>
            <a:r>
              <a:rPr lang="nl-NL"/>
              <a:t>mHealth, Utrecht, 23-09-2014</a:t>
            </a:r>
          </a:p>
        </p:txBody>
      </p:sp>
      <p:sp>
        <p:nvSpPr>
          <p:cNvPr id="7" name="Slide Number Placeholder 6"/>
          <p:cNvSpPr>
            <a:spLocks noGrp="1"/>
          </p:cNvSpPr>
          <p:nvPr>
            <p:ph type="sldNum" sz="quarter" idx="12"/>
          </p:nvPr>
        </p:nvSpPr>
        <p:spPr/>
        <p:txBody>
          <a:bodyPr/>
          <a:lstStyle/>
          <a:p>
            <a:fld id="{3EAEB787-B0B5-4085-AF18-8A15E2918F3C}" type="slidenum">
              <a:rPr lang="nl-NL" smtClean="0"/>
              <a:t>‹#›</a:t>
            </a:fld>
            <a:endParaRPr lang="nl-NL"/>
          </a:p>
        </p:txBody>
      </p:sp>
    </p:spTree>
    <p:extLst>
      <p:ext uri="{BB962C8B-B14F-4D97-AF65-F5344CB8AC3E}">
        <p14:creationId xmlns:p14="http://schemas.microsoft.com/office/powerpoint/2010/main" val="106073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25320-0963-4165-BC64-0BE1599590C0}" type="datetime1">
              <a:rPr lang="nl-NL" smtClean="0"/>
              <a:t>13-5-2019</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mHealth, Utrecht, 23-09-2014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EB787-B0B5-4085-AF18-8A15E2918F3C}" type="slidenum">
              <a:rPr lang="nl-NL" smtClean="0"/>
              <a:t>‹#›</a:t>
            </a:fld>
            <a:endParaRPr lang="nl-NL"/>
          </a:p>
        </p:txBody>
      </p:sp>
    </p:spTree>
    <p:extLst>
      <p:ext uri="{BB962C8B-B14F-4D97-AF65-F5344CB8AC3E}">
        <p14:creationId xmlns:p14="http://schemas.microsoft.com/office/powerpoint/2010/main" val="2155251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p.c.groot@maastrichtuniversity.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nos.nl/nieuwsuur/video/2252297-antidepressiva-afbouwen-lukt-vaak-niet-maar-daar-moet-nu-verandering-in-komen.html" TargetMode="External"/><Relationship Id="rId4" Type="http://schemas.openxmlformats.org/officeDocument/2006/relationships/hyperlink" Target="http://www.bit.ly/2DDRYt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bit.ly/2cEPtr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bit.ly/2DOJqA5"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taperingstrip.n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www.taperingstrip.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bit.ly/2OLOBWY"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www.bit.ly/2dqiDNk" TargetMode="External"/><Relationship Id="rId3" Type="http://schemas.openxmlformats.org/officeDocument/2006/relationships/hyperlink" Target="http://www.bit.ly/2OLOBWY" TargetMode="External"/><Relationship Id="rId7" Type="http://schemas.openxmlformats.org/officeDocument/2006/relationships/hyperlink" Target="http://www.bit.ly/29IS8fN"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www.bit.ly/29UjNh6" TargetMode="External"/><Relationship Id="rId5" Type="http://schemas.openxmlformats.org/officeDocument/2006/relationships/hyperlink" Target="http://www.bit.ly/2kfbVx9" TargetMode="External"/><Relationship Id="rId10" Type="http://schemas.openxmlformats.org/officeDocument/2006/relationships/hyperlink" Target="http://www.taperingstrip.nl/" TargetMode="External"/><Relationship Id="rId4" Type="http://schemas.openxmlformats.org/officeDocument/2006/relationships/hyperlink" Target="http://www.bit.ly/2DOJqA5" TargetMode="External"/><Relationship Id="rId9" Type="http://schemas.openxmlformats.org/officeDocument/2006/relationships/hyperlink" Target="http://www.bit.ly/2cEPtr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AD1195-49A4-455A-865B-8422E9A1B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033156"/>
            <a:ext cx="8652139" cy="2791687"/>
          </a:xfrm>
          <a:prstGeom prst="rect">
            <a:avLst/>
          </a:prstGeom>
        </p:spPr>
      </p:pic>
      <p:sp>
        <p:nvSpPr>
          <p:cNvPr id="7" name="TextBox 6">
            <a:extLst>
              <a:ext uri="{FF2B5EF4-FFF2-40B4-BE49-F238E27FC236}">
                <a16:creationId xmlns:a16="http://schemas.microsoft.com/office/drawing/2014/main" id="{A4C882A6-B266-44DD-9B13-C0D0E10794CE}"/>
              </a:ext>
            </a:extLst>
          </p:cNvPr>
          <p:cNvSpPr txBox="1"/>
          <p:nvPr/>
        </p:nvSpPr>
        <p:spPr>
          <a:xfrm>
            <a:off x="323527" y="404664"/>
            <a:ext cx="8652139" cy="1015663"/>
          </a:xfrm>
          <a:prstGeom prst="rect">
            <a:avLst/>
          </a:prstGeom>
          <a:noFill/>
        </p:spPr>
        <p:txBody>
          <a:bodyPr wrap="square" rtlCol="0">
            <a:spAutoFit/>
          </a:bodyPr>
          <a:lstStyle/>
          <a:p>
            <a:r>
              <a:rPr lang="nl-NL" spc="80">
                <a:solidFill>
                  <a:srgbClr val="202020"/>
                </a:solidFill>
                <a:latin typeface="Cambria" panose="02040503050406030204" pitchFamily="18" charset="0"/>
                <a:ea typeface="Calibri" panose="020F0502020204030204" pitchFamily="34" charset="0"/>
                <a:cs typeface="Times New Roman" panose="02020603050405020304" pitchFamily="18" charset="0"/>
              </a:rPr>
              <a:t>Farmacotherapeutisch overleg (FTO)</a:t>
            </a:r>
          </a:p>
          <a:p>
            <a:br>
              <a:rPr lang="nl-NL" sz="2000" spc="80">
                <a:solidFill>
                  <a:srgbClr val="0000FF"/>
                </a:solidFill>
                <a:latin typeface="Cambria" panose="02040503050406030204" pitchFamily="18" charset="0"/>
                <a:ea typeface="Calibri" panose="020F0502020204030204" pitchFamily="34" charset="0"/>
                <a:cs typeface="Times New Roman" panose="02020603050405020304" pitchFamily="18" charset="0"/>
              </a:rPr>
            </a:br>
            <a:r>
              <a:rPr lang="nl-NL" sz="2200">
                <a:solidFill>
                  <a:srgbClr val="0000FF"/>
                </a:solidFill>
                <a:latin typeface="Cambria" panose="02040503050406030204" pitchFamily="18" charset="0"/>
                <a:ea typeface="Calibri" panose="020F0502020204030204" pitchFamily="34" charset="0"/>
                <a:cs typeface="Times New Roman" panose="02020603050405020304" pitchFamily="18" charset="0"/>
              </a:rPr>
              <a:t>Stoppen met antidepressiva: afbouwmedicatie en samen beslissen</a:t>
            </a:r>
            <a:endParaRPr lang="en-GB" sz="2200">
              <a:solidFill>
                <a:srgbClr val="0000FF"/>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21" name="Rechthoek 8"/>
          <p:cNvSpPr>
            <a:spLocks noChangeArrowheads="1"/>
          </p:cNvSpPr>
          <p:nvPr/>
        </p:nvSpPr>
        <p:spPr bwMode="auto">
          <a:xfrm>
            <a:off x="395536" y="5517232"/>
            <a:ext cx="3944918" cy="1092607"/>
          </a:xfrm>
          <a:prstGeom prst="rect">
            <a:avLst/>
          </a:prstGeom>
          <a:noFill/>
          <a:ln w="9525">
            <a:noFill/>
            <a:miter lim="800000"/>
            <a:headEnd/>
            <a:tailEnd/>
          </a:ln>
        </p:spPr>
        <p:txBody>
          <a:bodyPr wrap="square">
            <a:spAutoFit/>
          </a:bodyPr>
          <a:lstStyle/>
          <a:p>
            <a:pPr>
              <a:spcAft>
                <a:spcPts val="600"/>
              </a:spcAft>
              <a:tabLst>
                <a:tab pos="1974850" algn="l"/>
                <a:tab pos="5830888" algn="l"/>
              </a:tabLst>
              <a:defRPr/>
            </a:pPr>
            <a:r>
              <a:rPr lang="nl-NL" sz="1200">
                <a:solidFill>
                  <a:srgbClr val="202020"/>
                </a:solidFill>
                <a:latin typeface="+mj-lt"/>
                <a:ea typeface="Verdana" panose="020B0604030504040204" pitchFamily="34" charset="0"/>
              </a:rPr>
              <a:t>Oktober 2018, FTO ontwikkeld door:</a:t>
            </a:r>
          </a:p>
          <a:p>
            <a:pPr>
              <a:spcAft>
                <a:spcPts val="600"/>
              </a:spcAft>
              <a:tabLst>
                <a:tab pos="2328863" algn="l"/>
                <a:tab pos="5830888" algn="l"/>
              </a:tabLst>
              <a:defRPr/>
            </a:pPr>
            <a:r>
              <a:rPr lang="nl-NL" sz="1200" b="1">
                <a:solidFill>
                  <a:srgbClr val="202020"/>
                </a:solidFill>
                <a:latin typeface="+mj-lt"/>
                <a:ea typeface="Verdana" panose="020B0604030504040204" pitchFamily="34" charset="0"/>
              </a:rPr>
              <a:t>Dr. Peter C. Groot</a:t>
            </a:r>
            <a:r>
              <a:rPr lang="nl-NL" sz="1200">
                <a:solidFill>
                  <a:srgbClr val="202020"/>
                </a:solidFill>
                <a:latin typeface="+mj-lt"/>
                <a:ea typeface="Verdana" panose="020B0604030504040204" pitchFamily="34" charset="0"/>
              </a:rPr>
              <a:t>	</a:t>
            </a:r>
            <a:r>
              <a:rPr lang="nl-NL" sz="1200" b="1">
                <a:solidFill>
                  <a:srgbClr val="202020"/>
                </a:solidFill>
                <a:latin typeface="+mj-lt"/>
                <a:ea typeface="Verdana" panose="020B0604030504040204" pitchFamily="34" charset="0"/>
              </a:rPr>
              <a:t>Prof.dr. Jim van Os</a:t>
            </a:r>
            <a:br>
              <a:rPr lang="nl-NL" sz="1200">
                <a:solidFill>
                  <a:srgbClr val="202020"/>
                </a:solidFill>
                <a:latin typeface="+mj-lt"/>
                <a:ea typeface="Verdana" panose="020B0604030504040204" pitchFamily="34" charset="0"/>
              </a:rPr>
            </a:br>
            <a:r>
              <a:rPr lang="nl-NL" sz="1200">
                <a:solidFill>
                  <a:srgbClr val="202020"/>
                </a:solidFill>
                <a:latin typeface="+mj-lt"/>
                <a:ea typeface="Verdana" panose="020B0604030504040204" pitchFamily="34" charset="0"/>
              </a:rPr>
              <a:t>User Research Center	Divisie Hersenen</a:t>
            </a:r>
            <a:br>
              <a:rPr lang="nl-NL" sz="1200">
                <a:solidFill>
                  <a:srgbClr val="202020"/>
                </a:solidFill>
                <a:latin typeface="+mj-lt"/>
                <a:ea typeface="Verdana" panose="020B0604030504040204" pitchFamily="34" charset="0"/>
              </a:rPr>
            </a:br>
            <a:r>
              <a:rPr lang="nl-NL" sz="1200">
                <a:solidFill>
                  <a:srgbClr val="202020"/>
                </a:solidFill>
                <a:latin typeface="+mj-lt"/>
                <a:ea typeface="Verdana" panose="020B0604030504040204" pitchFamily="34" charset="0"/>
              </a:rPr>
              <a:t>Universiteit Maastricht	</a:t>
            </a:r>
            <a:r>
              <a:rPr lang="nl-NL" sz="1200">
                <a:solidFill>
                  <a:srgbClr val="202020"/>
                </a:solidFill>
                <a:ea typeface="Verdana" panose="020B0604030504040204" pitchFamily="34" charset="0"/>
              </a:rPr>
              <a:t>Universiteit Utrecht</a:t>
            </a:r>
            <a:br>
              <a:rPr lang="nl-NL" sz="1200">
                <a:solidFill>
                  <a:srgbClr val="202020"/>
                </a:solidFill>
                <a:latin typeface="+mj-lt"/>
                <a:ea typeface="Verdana" panose="020B0604030504040204" pitchFamily="34" charset="0"/>
              </a:rPr>
            </a:br>
            <a:r>
              <a:rPr lang="nl-NL" sz="1200">
                <a:solidFill>
                  <a:srgbClr val="202020"/>
                </a:solidFill>
                <a:latin typeface="+mj-lt"/>
                <a:ea typeface="Verdana" panose="020B0604030504040204" pitchFamily="34" charset="0"/>
                <a:hlinkClick r:id="rId4"/>
              </a:rPr>
              <a:t>p.c.groot@maastrichtuniversity.nl</a:t>
            </a:r>
            <a:endParaRPr lang="nl-NL" sz="1200">
              <a:solidFill>
                <a:srgbClr val="202020"/>
              </a:solidFill>
              <a:latin typeface="+mj-lt"/>
              <a:ea typeface="Verdana" panose="020B0604030504040204" pitchFamily="34" charset="0"/>
            </a:endParaRPr>
          </a:p>
        </p:txBody>
      </p:sp>
    </p:spTree>
    <p:extLst>
      <p:ext uri="{BB962C8B-B14F-4D97-AF65-F5344CB8AC3E}">
        <p14:creationId xmlns:p14="http://schemas.microsoft.com/office/powerpoint/2010/main" val="229566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40266" y="1454763"/>
            <a:ext cx="2304256" cy="971582"/>
            <a:chOff x="1043608" y="1133388"/>
            <a:chExt cx="2304256" cy="971582"/>
          </a:xfrm>
        </p:grpSpPr>
        <p:pic>
          <p:nvPicPr>
            <p:cNvPr id="35" name="Picture 34"/>
            <p:cNvPicPr>
              <a:picLocks noChangeAspect="1"/>
            </p:cNvPicPr>
            <p:nvPr/>
          </p:nvPicPr>
          <p:blipFill rotWithShape="1">
            <a:blip r:embed="rId3"/>
            <a:srcRect b="24706"/>
            <a:stretch/>
          </p:blipFill>
          <p:spPr>
            <a:xfrm>
              <a:off x="1043608" y="1133388"/>
              <a:ext cx="2304256" cy="971582"/>
            </a:xfrm>
            <a:prstGeom prst="rect">
              <a:avLst/>
            </a:prstGeom>
          </p:spPr>
        </p:pic>
        <p:sp>
          <p:nvSpPr>
            <p:cNvPr id="34" name="Rectangle 33"/>
            <p:cNvSpPr/>
            <p:nvPr/>
          </p:nvSpPr>
          <p:spPr>
            <a:xfrm>
              <a:off x="1367644" y="1431949"/>
              <a:ext cx="1656184" cy="374461"/>
            </a:xfrm>
            <a:prstGeom prst="rect">
              <a:avLst/>
            </a:prstGeom>
            <a:solidFill>
              <a:srgbClr val="FFFFCC"/>
            </a:solidFill>
          </p:spPr>
          <p:txBody>
            <a:bodyPr wrap="square">
              <a:spAutoFit/>
            </a:bodyPr>
            <a:lstStyle/>
            <a:p>
              <a:pPr marL="1165225" indent="-1165225" algn="ctr">
                <a:lnSpc>
                  <a:spcPts val="2200"/>
                </a:lnSpc>
              </a:pPr>
              <a:r>
                <a:rPr lang="nl-NL" sz="1600" spc="30">
                  <a:solidFill>
                    <a:srgbClr val="404040"/>
                  </a:solidFill>
                  <a:latin typeface="Cambria" panose="02040503050406030204" pitchFamily="18" charset="0"/>
                </a:rPr>
                <a:t>10, 20, 50 mg</a:t>
              </a:r>
            </a:p>
          </p:txBody>
        </p:sp>
      </p:grpSp>
      <p:sp>
        <p:nvSpPr>
          <p:cNvPr id="6" name="Rectangle 2">
            <a:extLst>
              <a:ext uri="{FF2B5EF4-FFF2-40B4-BE49-F238E27FC236}">
                <a16:creationId xmlns:a16="http://schemas.microsoft.com/office/drawing/2014/main" id="{30541863-B4FB-48E3-9A96-F3EF87CC30A4}"/>
              </a:ext>
            </a:extLst>
          </p:cNvPr>
          <p:cNvSpPr txBox="1">
            <a:spLocks noChangeArrowheads="1"/>
          </p:cNvSpPr>
          <p:nvPr/>
        </p:nvSpPr>
        <p:spPr bwMode="auto">
          <a:xfrm>
            <a:off x="484796" y="1052523"/>
            <a:ext cx="2737732" cy="429092"/>
          </a:xfrm>
          <a:prstGeom prst="rect">
            <a:avLst/>
          </a:prstGeom>
          <a:noFill/>
          <a:ln w="9525">
            <a:noFill/>
            <a:miter lim="800000"/>
            <a:headEnd/>
            <a:tailEnd/>
          </a:ln>
        </p:spPr>
        <p:txBody>
          <a:bodyPr anchor="ctr"/>
          <a:lstStyle/>
          <a:p>
            <a:pPr>
              <a:spcAft>
                <a:spcPts val="1200"/>
              </a:spcAft>
              <a:defRPr/>
            </a:pPr>
            <a:r>
              <a:rPr lang="en-GB" spc="50">
                <a:solidFill>
                  <a:srgbClr val="0000FF"/>
                </a:solidFill>
                <a:latin typeface="Cambria" panose="02040503050406030204" pitchFamily="18" charset="0"/>
              </a:rPr>
              <a:t>standaarddoseringen</a:t>
            </a:r>
          </a:p>
        </p:txBody>
      </p:sp>
      <p:grpSp>
        <p:nvGrpSpPr>
          <p:cNvPr id="2" name="Group 1">
            <a:extLst>
              <a:ext uri="{FF2B5EF4-FFF2-40B4-BE49-F238E27FC236}">
                <a16:creationId xmlns:a16="http://schemas.microsoft.com/office/drawing/2014/main" id="{AFB6BC9E-FE18-4D90-AB5B-C6BA320C2739}"/>
              </a:ext>
            </a:extLst>
          </p:cNvPr>
          <p:cNvGrpSpPr/>
          <p:nvPr/>
        </p:nvGrpSpPr>
        <p:grpSpPr>
          <a:xfrm>
            <a:off x="3707190" y="2380215"/>
            <a:ext cx="4969266" cy="3569065"/>
            <a:chOff x="3707190" y="2380215"/>
            <a:chExt cx="4969266" cy="3569065"/>
          </a:xfrm>
        </p:grpSpPr>
        <p:pic>
          <p:nvPicPr>
            <p:cNvPr id="3" name="Picture 2"/>
            <p:cNvPicPr>
              <a:picLocks noChangeAspect="1"/>
            </p:cNvPicPr>
            <p:nvPr/>
          </p:nvPicPr>
          <p:blipFill>
            <a:blip r:embed="rId4"/>
            <a:stretch>
              <a:fillRect/>
            </a:stretch>
          </p:blipFill>
          <p:spPr>
            <a:xfrm>
              <a:off x="3707190" y="2783430"/>
              <a:ext cx="4969266" cy="3165850"/>
            </a:xfrm>
            <a:prstGeom prst="rect">
              <a:avLst/>
            </a:prstGeom>
          </p:spPr>
        </p:pic>
        <p:sp>
          <p:nvSpPr>
            <p:cNvPr id="7" name="Rectangle 2">
              <a:extLst>
                <a:ext uri="{FF2B5EF4-FFF2-40B4-BE49-F238E27FC236}">
                  <a16:creationId xmlns:a16="http://schemas.microsoft.com/office/drawing/2014/main" id="{E556ADC3-5091-46A2-9394-3A67A208B1D8}"/>
                </a:ext>
              </a:extLst>
            </p:cNvPr>
            <p:cNvSpPr txBox="1">
              <a:spLocks noChangeArrowheads="1"/>
            </p:cNvSpPr>
            <p:nvPr/>
          </p:nvSpPr>
          <p:spPr bwMode="auto">
            <a:xfrm>
              <a:off x="3707190" y="2380215"/>
              <a:ext cx="1440874" cy="429092"/>
            </a:xfrm>
            <a:prstGeom prst="rect">
              <a:avLst/>
            </a:prstGeom>
            <a:noFill/>
            <a:ln w="9525">
              <a:noFill/>
              <a:miter lim="800000"/>
              <a:headEnd/>
              <a:tailEnd/>
            </a:ln>
          </p:spPr>
          <p:txBody>
            <a:bodyPr anchor="ctr"/>
            <a:lstStyle/>
            <a:p>
              <a:pPr>
                <a:spcAft>
                  <a:spcPts val="1200"/>
                </a:spcAft>
                <a:defRPr/>
              </a:pPr>
              <a:r>
                <a:rPr lang="en-GB" spc="50">
                  <a:solidFill>
                    <a:srgbClr val="0000FF"/>
                  </a:solidFill>
                  <a:latin typeface="Cambria" panose="02040503050406030204" pitchFamily="18" charset="0"/>
                </a:rPr>
                <a:t>maatwerk</a:t>
              </a:r>
            </a:p>
          </p:txBody>
        </p:sp>
      </p:grpSp>
      <p:sp>
        <p:nvSpPr>
          <p:cNvPr id="9" name="Rectangle 2">
            <a:extLst>
              <a:ext uri="{FF2B5EF4-FFF2-40B4-BE49-F238E27FC236}">
                <a16:creationId xmlns:a16="http://schemas.microsoft.com/office/drawing/2014/main" id="{2FC929C4-4066-408B-A2A0-A40BDDB1487C}"/>
              </a:ext>
            </a:extLst>
          </p:cNvPr>
          <p:cNvSpPr txBox="1">
            <a:spLocks noChangeArrowheads="1"/>
          </p:cNvSpPr>
          <p:nvPr/>
        </p:nvSpPr>
        <p:spPr bwMode="auto">
          <a:xfrm>
            <a:off x="251520" y="179929"/>
            <a:ext cx="7200800" cy="429092"/>
          </a:xfrm>
          <a:prstGeom prst="rect">
            <a:avLst/>
          </a:prstGeom>
          <a:noFill/>
          <a:ln w="9525">
            <a:noFill/>
            <a:miter lim="800000"/>
            <a:headEnd/>
            <a:tailEnd/>
          </a:ln>
        </p:spPr>
        <p:txBody>
          <a:bodyPr anchor="ctr"/>
          <a:lstStyle/>
          <a:p>
            <a:pPr>
              <a:spcAft>
                <a:spcPts val="1200"/>
              </a:spcAft>
              <a:defRPr/>
            </a:pPr>
            <a:r>
              <a:rPr lang="en-GB" spc="50">
                <a:solidFill>
                  <a:srgbClr val="0000FF"/>
                </a:solidFill>
                <a:latin typeface="Cambria" panose="02040503050406030204" pitchFamily="18" charset="0"/>
              </a:rPr>
              <a:t>Maatwerk is met alleen standaarddoseringen niet goed mogelijk </a:t>
            </a:r>
          </a:p>
        </p:txBody>
      </p:sp>
    </p:spTree>
    <p:extLst>
      <p:ext uri="{BB962C8B-B14F-4D97-AF65-F5344CB8AC3E}">
        <p14:creationId xmlns:p14="http://schemas.microsoft.com/office/powerpoint/2010/main" val="396731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205497-47D3-4ADF-9D48-B20DD9EFE46D}"/>
              </a:ext>
            </a:extLst>
          </p:cNvPr>
          <p:cNvSpPr txBox="1"/>
          <p:nvPr/>
        </p:nvSpPr>
        <p:spPr>
          <a:xfrm>
            <a:off x="406906" y="260648"/>
            <a:ext cx="8413566" cy="369332"/>
          </a:xfrm>
          <a:prstGeom prst="rect">
            <a:avLst/>
          </a:prstGeom>
          <a:noFill/>
        </p:spPr>
        <p:txBody>
          <a:bodyPr wrap="square" rtlCol="0">
            <a:spAutoFit/>
          </a:bodyPr>
          <a:lstStyle/>
          <a:p>
            <a:pPr>
              <a:spcAft>
                <a:spcPts val="1200"/>
              </a:spcAft>
              <a:defRPr/>
            </a:pPr>
            <a:r>
              <a:rPr lang="nl-NL" spc="50">
                <a:solidFill>
                  <a:srgbClr val="0000FF"/>
                </a:solidFill>
                <a:latin typeface="Cambria" panose="02040503050406030204" pitchFamily="18" charset="0"/>
                <a:ea typeface="Cambria" panose="02040503050406030204" pitchFamily="18" charset="0"/>
              </a:rPr>
              <a:t>Aanbevelingen in richtlijnen   ▷ ▷ ▷   groepsgemiddeldes</a:t>
            </a:r>
          </a:p>
        </p:txBody>
      </p:sp>
      <p:sp>
        <p:nvSpPr>
          <p:cNvPr id="6" name="TextBox 5">
            <a:extLst>
              <a:ext uri="{FF2B5EF4-FFF2-40B4-BE49-F238E27FC236}">
                <a16:creationId xmlns:a16="http://schemas.microsoft.com/office/drawing/2014/main" id="{F08EAFFF-3430-4B58-A7A2-14B068DC0AA5}"/>
              </a:ext>
            </a:extLst>
          </p:cNvPr>
          <p:cNvSpPr txBox="1"/>
          <p:nvPr/>
        </p:nvSpPr>
        <p:spPr>
          <a:xfrm>
            <a:off x="406906" y="1628800"/>
            <a:ext cx="8485574" cy="3754874"/>
          </a:xfrm>
          <a:prstGeom prst="rect">
            <a:avLst/>
          </a:prstGeom>
          <a:noFill/>
        </p:spPr>
        <p:txBody>
          <a:bodyPr wrap="square" rtlCol="0">
            <a:spAutoFit/>
          </a:bodyPr>
          <a:lstStyle/>
          <a:p>
            <a:pPr marL="285750" indent="-285750">
              <a:spcAft>
                <a:spcPts val="2400"/>
              </a:spcAft>
              <a:buFont typeface="Arial" panose="020B0604020202020204" pitchFamily="34" charset="0"/>
              <a:buChar char="•"/>
              <a:defRPr/>
            </a:pPr>
            <a:r>
              <a:rPr lang="nl-NL" spc="50">
                <a:solidFill>
                  <a:srgbClr val="202020"/>
                </a:solidFill>
                <a:latin typeface="Cambria" panose="02040503050406030204" pitchFamily="18" charset="0"/>
                <a:ea typeface="Cambria" panose="02040503050406030204" pitchFamily="18" charset="0"/>
              </a:rPr>
              <a:t>Verschillen in: </a:t>
            </a:r>
            <a:br>
              <a:rPr lang="nl-NL" spc="50">
                <a:solidFill>
                  <a:srgbClr val="202020"/>
                </a:solidFill>
                <a:latin typeface="Cambria" panose="02040503050406030204" pitchFamily="18" charset="0"/>
                <a:ea typeface="Cambria" panose="02040503050406030204" pitchFamily="18" charset="0"/>
              </a:rPr>
            </a:br>
            <a:r>
              <a:rPr lang="nl-NL" spc="50">
                <a:solidFill>
                  <a:srgbClr val="202020"/>
                </a:solidFill>
                <a:latin typeface="Cambria" panose="02040503050406030204" pitchFamily="18" charset="0"/>
                <a:ea typeface="Cambria" panose="02040503050406030204" pitchFamily="18" charset="0"/>
              </a:rPr>
              <a:t>- </a:t>
            </a:r>
            <a:r>
              <a:rPr lang="en-GB">
                <a:latin typeface="Cambria" panose="02040503050406030204" pitchFamily="18" charset="0"/>
                <a:ea typeface="Cambria" panose="02040503050406030204" pitchFamily="18" charset="0"/>
              </a:rPr>
              <a:t>geslacht, gewicht</a:t>
            </a:r>
            <a:br>
              <a:rPr lang="en-GB">
                <a:latin typeface="Cambria" panose="02040503050406030204" pitchFamily="18" charset="0"/>
                <a:ea typeface="Cambria" panose="02040503050406030204" pitchFamily="18" charset="0"/>
              </a:rPr>
            </a:br>
            <a:r>
              <a:rPr lang="en-GB">
                <a:latin typeface="Cambria" panose="02040503050406030204" pitchFamily="18" charset="0"/>
                <a:ea typeface="Cambria" panose="02040503050406030204" pitchFamily="18" charset="0"/>
              </a:rPr>
              <a:t>- leeftijd, conditie</a:t>
            </a:r>
            <a:br>
              <a:rPr lang="en-GB">
                <a:latin typeface="Cambria" panose="02040503050406030204" pitchFamily="18" charset="0"/>
                <a:ea typeface="Cambria" panose="02040503050406030204" pitchFamily="18" charset="0"/>
              </a:rPr>
            </a:br>
            <a:r>
              <a:rPr lang="en-GB">
                <a:latin typeface="Cambria" panose="02040503050406030204" pitchFamily="18" charset="0"/>
                <a:ea typeface="Cambria" panose="02040503050406030204" pitchFamily="18" charset="0"/>
              </a:rPr>
              <a:t>- sociaal economische status</a:t>
            </a:r>
            <a:br>
              <a:rPr lang="en-GB">
                <a:latin typeface="Cambria" panose="02040503050406030204" pitchFamily="18" charset="0"/>
                <a:ea typeface="Cambria" panose="02040503050406030204" pitchFamily="18" charset="0"/>
              </a:rPr>
            </a:br>
            <a:r>
              <a:rPr lang="en-GB">
                <a:latin typeface="Cambria" panose="02040503050406030204" pitchFamily="18" charset="0"/>
                <a:ea typeface="Cambria" panose="02040503050406030204" pitchFamily="18" charset="0"/>
              </a:rPr>
              <a:t>- farmcokinetiek, farmacodynamiek</a:t>
            </a:r>
            <a:br>
              <a:rPr lang="en-GB">
                <a:latin typeface="Cambria" panose="02040503050406030204" pitchFamily="18" charset="0"/>
                <a:ea typeface="Cambria" panose="02040503050406030204" pitchFamily="18" charset="0"/>
              </a:rPr>
            </a:br>
            <a:r>
              <a:rPr lang="en-GB">
                <a:latin typeface="Cambria" panose="02040503050406030204" pitchFamily="18" charset="0"/>
                <a:ea typeface="Cambria" panose="02040503050406030204" pitchFamily="18" charset="0"/>
              </a:rPr>
              <a:t>- leverfunctie, nierfunctie</a:t>
            </a:r>
            <a:br>
              <a:rPr lang="en-GB">
                <a:latin typeface="Cambria" panose="02040503050406030204" pitchFamily="18" charset="0"/>
                <a:ea typeface="Cambria" panose="02040503050406030204" pitchFamily="18" charset="0"/>
              </a:rPr>
            </a:br>
            <a:r>
              <a:rPr lang="en-GB">
                <a:latin typeface="Cambria" panose="02040503050406030204" pitchFamily="18" charset="0"/>
                <a:ea typeface="Cambria" panose="02040503050406030204" pitchFamily="18" charset="0"/>
              </a:rPr>
              <a:t>- comorbiditeit, </a:t>
            </a:r>
            <a:br>
              <a:rPr lang="en-GB">
                <a:latin typeface="Cambria" panose="02040503050406030204" pitchFamily="18" charset="0"/>
                <a:ea typeface="Cambria" panose="02040503050406030204" pitchFamily="18" charset="0"/>
              </a:rPr>
            </a:br>
            <a:r>
              <a:rPr lang="en-GB">
                <a:latin typeface="Cambria" panose="02040503050406030204" pitchFamily="18" charset="0"/>
                <a:ea typeface="Cambria" panose="02040503050406030204" pitchFamily="18" charset="0"/>
              </a:rPr>
              <a:t>- receptoren, transportmoleculen</a:t>
            </a:r>
            <a:br>
              <a:rPr lang="en-GB">
                <a:latin typeface="Cambria" panose="02040503050406030204" pitchFamily="18" charset="0"/>
                <a:ea typeface="Cambria" panose="02040503050406030204" pitchFamily="18" charset="0"/>
              </a:rPr>
            </a:br>
            <a:r>
              <a:rPr lang="en-GB">
                <a:latin typeface="Cambria" panose="02040503050406030204" pitchFamily="18" charset="0"/>
                <a:ea typeface="Cambria" panose="02040503050406030204" pitchFamily="18" charset="0"/>
              </a:rPr>
              <a:t>-  . . . . . </a:t>
            </a:r>
          </a:p>
          <a:p>
            <a:pPr marL="285750" indent="-285750">
              <a:spcAft>
                <a:spcPts val="2400"/>
              </a:spcAft>
              <a:buFont typeface="Arial" panose="020B0604020202020204" pitchFamily="34" charset="0"/>
              <a:buChar char="•"/>
              <a:defRPr/>
            </a:pPr>
            <a:r>
              <a:rPr lang="en-GB">
                <a:latin typeface="Cambria" panose="02040503050406030204" pitchFamily="18" charset="0"/>
                <a:ea typeface="Cambria" panose="02040503050406030204" pitchFamily="18" charset="0"/>
              </a:rPr>
              <a:t>Schijnbaar vergelijkbare patienten kunnen zeer verschillend reageren</a:t>
            </a:r>
          </a:p>
          <a:p>
            <a:pPr marL="285750" indent="-285750">
              <a:spcAft>
                <a:spcPts val="2400"/>
              </a:spcAft>
              <a:buFont typeface="Arial" panose="020B0604020202020204" pitchFamily="34" charset="0"/>
              <a:buChar char="•"/>
              <a:defRPr/>
            </a:pPr>
            <a:r>
              <a:rPr lang="en-GB" b="1">
                <a:latin typeface="Cambria" panose="02040503050406030204" pitchFamily="18" charset="0"/>
                <a:ea typeface="Cambria" panose="02040503050406030204" pitchFamily="18" charset="0"/>
              </a:rPr>
              <a:t>Behandelaar kan niet voorspellen wat voor een bepaalde patiënt optimaal is</a:t>
            </a:r>
          </a:p>
        </p:txBody>
      </p:sp>
      <p:grpSp>
        <p:nvGrpSpPr>
          <p:cNvPr id="7" name="Group 6">
            <a:extLst>
              <a:ext uri="{FF2B5EF4-FFF2-40B4-BE49-F238E27FC236}">
                <a16:creationId xmlns:a16="http://schemas.microsoft.com/office/drawing/2014/main" id="{42E65F22-9441-47F6-B6B9-6B920D6947CF}"/>
              </a:ext>
            </a:extLst>
          </p:cNvPr>
          <p:cNvGrpSpPr/>
          <p:nvPr/>
        </p:nvGrpSpPr>
        <p:grpSpPr>
          <a:xfrm>
            <a:off x="406906" y="956785"/>
            <a:ext cx="7460575" cy="2336804"/>
            <a:chOff x="406906" y="956785"/>
            <a:chExt cx="7460575" cy="2336804"/>
          </a:xfrm>
        </p:grpSpPr>
        <p:grpSp>
          <p:nvGrpSpPr>
            <p:cNvPr id="16" name="Group 15"/>
            <p:cNvGrpSpPr/>
            <p:nvPr/>
          </p:nvGrpSpPr>
          <p:grpSpPr>
            <a:xfrm>
              <a:off x="5076054" y="1124744"/>
              <a:ext cx="2791427" cy="2168845"/>
              <a:chOff x="6488495" y="-97809"/>
              <a:chExt cx="1965229" cy="1455351"/>
            </a:xfrm>
          </p:grpSpPr>
          <p:pic>
            <p:nvPicPr>
              <p:cNvPr id="2" name="Picture 1"/>
              <p:cNvPicPr>
                <a:picLocks noChangeAspect="1"/>
              </p:cNvPicPr>
              <p:nvPr/>
            </p:nvPicPr>
            <p:blipFill rotWithShape="1">
              <a:blip r:embed="rId3"/>
              <a:srcRect l="11423" t="807" r="4096" b="1053"/>
              <a:stretch/>
            </p:blipFill>
            <p:spPr>
              <a:xfrm>
                <a:off x="6488495" y="-97809"/>
                <a:ext cx="964489" cy="1454599"/>
              </a:xfrm>
              <a:prstGeom prst="rect">
                <a:avLst/>
              </a:prstGeom>
            </p:spPr>
          </p:pic>
          <p:pic>
            <p:nvPicPr>
              <p:cNvPr id="12" name="Picture 11"/>
              <p:cNvPicPr>
                <a:picLocks noChangeAspect="1"/>
              </p:cNvPicPr>
              <p:nvPr/>
            </p:nvPicPr>
            <p:blipFill rotWithShape="1">
              <a:blip r:embed="rId4"/>
              <a:srcRect l="9108" r="8997"/>
              <a:stretch/>
            </p:blipFill>
            <p:spPr>
              <a:xfrm>
                <a:off x="7482053" y="-97057"/>
                <a:ext cx="971671" cy="1454599"/>
              </a:xfrm>
              <a:prstGeom prst="rect">
                <a:avLst/>
              </a:prstGeom>
            </p:spPr>
          </p:pic>
        </p:grpSp>
        <p:sp>
          <p:nvSpPr>
            <p:cNvPr id="9" name="TextBox 8">
              <a:extLst>
                <a:ext uri="{FF2B5EF4-FFF2-40B4-BE49-F238E27FC236}">
                  <a16:creationId xmlns:a16="http://schemas.microsoft.com/office/drawing/2014/main" id="{5941E223-6835-4112-8FC8-89D92F8F0C57}"/>
                </a:ext>
              </a:extLst>
            </p:cNvPr>
            <p:cNvSpPr txBox="1"/>
            <p:nvPr/>
          </p:nvSpPr>
          <p:spPr>
            <a:xfrm>
              <a:off x="406906" y="956785"/>
              <a:ext cx="3940686" cy="369332"/>
            </a:xfrm>
            <a:prstGeom prst="rect">
              <a:avLst/>
            </a:prstGeom>
            <a:noFill/>
          </p:spPr>
          <p:txBody>
            <a:bodyPr wrap="square" rtlCol="0">
              <a:spAutoFit/>
            </a:bodyPr>
            <a:lstStyle/>
            <a:p>
              <a:pPr>
                <a:spcAft>
                  <a:spcPts val="1200"/>
                </a:spcAft>
                <a:defRPr/>
              </a:pPr>
              <a:r>
                <a:rPr lang="nl-NL" spc="50">
                  <a:solidFill>
                    <a:srgbClr val="0000FF"/>
                  </a:solidFill>
                  <a:latin typeface="Cambria" panose="02040503050406030204" pitchFamily="18" charset="0"/>
                  <a:ea typeface="Cambria" panose="02040503050406030204" pitchFamily="18" charset="0"/>
                </a:rPr>
                <a:t>Maar iedere patient is anders</a:t>
              </a:r>
              <a:endParaRPr lang="en-GB">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89534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623EACF-228F-4FAF-8A4F-0FEE546C435A}"/>
              </a:ext>
            </a:extLst>
          </p:cNvPr>
          <p:cNvGrpSpPr/>
          <p:nvPr/>
        </p:nvGrpSpPr>
        <p:grpSpPr>
          <a:xfrm>
            <a:off x="4946296" y="335612"/>
            <a:ext cx="3586144" cy="5973708"/>
            <a:chOff x="4946296" y="335612"/>
            <a:chExt cx="3586144" cy="5973708"/>
          </a:xfrm>
        </p:grpSpPr>
        <p:grpSp>
          <p:nvGrpSpPr>
            <p:cNvPr id="4" name="Group 3">
              <a:extLst>
                <a:ext uri="{FF2B5EF4-FFF2-40B4-BE49-F238E27FC236}">
                  <a16:creationId xmlns:a16="http://schemas.microsoft.com/office/drawing/2014/main" id="{9E950986-88E8-4F35-A43D-0322CE632C12}"/>
                </a:ext>
              </a:extLst>
            </p:cNvPr>
            <p:cNvGrpSpPr/>
            <p:nvPr/>
          </p:nvGrpSpPr>
          <p:grpSpPr>
            <a:xfrm>
              <a:off x="4946296" y="836712"/>
              <a:ext cx="3586144" cy="5472608"/>
              <a:chOff x="4730272" y="692696"/>
              <a:chExt cx="3586144" cy="5472608"/>
            </a:xfrm>
          </p:grpSpPr>
          <p:sp>
            <p:nvSpPr>
              <p:cNvPr id="21" name="Rectangle 20">
                <a:extLst>
                  <a:ext uri="{FF2B5EF4-FFF2-40B4-BE49-F238E27FC236}">
                    <a16:creationId xmlns:a16="http://schemas.microsoft.com/office/drawing/2014/main" id="{4F66DC05-8C8D-4CF8-AE17-D5FA9CC1AA5E}"/>
                  </a:ext>
                </a:extLst>
              </p:cNvPr>
              <p:cNvSpPr/>
              <p:nvPr/>
            </p:nvSpPr>
            <p:spPr>
              <a:xfrm>
                <a:off x="4730272" y="692696"/>
                <a:ext cx="3586144" cy="5472608"/>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973F724-B00E-4467-B9AC-D0E737DC6CDF}"/>
                  </a:ext>
                </a:extLst>
              </p:cNvPr>
              <p:cNvSpPr txBox="1"/>
              <p:nvPr/>
            </p:nvSpPr>
            <p:spPr>
              <a:xfrm>
                <a:off x="5515232" y="692696"/>
                <a:ext cx="2016224" cy="369332"/>
              </a:xfrm>
              <a:prstGeom prst="rect">
                <a:avLst/>
              </a:prstGeom>
              <a:noFill/>
            </p:spPr>
            <p:txBody>
              <a:bodyPr wrap="square" rtlCol="0">
                <a:spAutoFit/>
              </a:bodyPr>
              <a:lstStyle/>
              <a:p>
                <a:pPr>
                  <a:spcAft>
                    <a:spcPts val="600"/>
                  </a:spcAft>
                  <a:defRPr/>
                </a:pPr>
                <a:r>
                  <a:rPr lang="nl-NL" spc="50">
                    <a:solidFill>
                      <a:srgbClr val="0000FF"/>
                    </a:solidFill>
                    <a:latin typeface="Cambria" panose="02040503050406030204" pitchFamily="18" charset="0"/>
                    <a:ea typeface="Cambria" panose="02040503050406030204" pitchFamily="18" charset="0"/>
                  </a:rPr>
                  <a:t>Samen beslissen</a:t>
                </a:r>
              </a:p>
            </p:txBody>
          </p:sp>
          <p:pic>
            <p:nvPicPr>
              <p:cNvPr id="7" name="Picture 2" descr="Memes, 🤖, and Equity: EQUALITY&#10; EQUITY&#10; 1. Equality: is giving people the same thing/s.&#10; 2. Equity: is fairness in every situation.">
                <a:extLst>
                  <a:ext uri="{FF2B5EF4-FFF2-40B4-BE49-F238E27FC236}">
                    <a16:creationId xmlns:a16="http://schemas.microsoft.com/office/drawing/2014/main" id="{7E0DE4F1-3958-43DF-BC3E-A85BC53B50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04" t="2466" b="32441"/>
              <a:stretch/>
            </p:blipFill>
            <p:spPr bwMode="auto">
              <a:xfrm>
                <a:off x="4934314" y="1070262"/>
                <a:ext cx="3178061" cy="46638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48B9ABB-6BE5-420D-9B17-816CDB65DBBF}"/>
                  </a:ext>
                </a:extLst>
              </p:cNvPr>
              <p:cNvSpPr txBox="1"/>
              <p:nvPr/>
            </p:nvSpPr>
            <p:spPr>
              <a:xfrm>
                <a:off x="5253065" y="5699680"/>
                <a:ext cx="2842480" cy="369332"/>
              </a:xfrm>
              <a:prstGeom prst="rect">
                <a:avLst/>
              </a:prstGeom>
              <a:noFill/>
            </p:spPr>
            <p:txBody>
              <a:bodyPr wrap="square" rtlCol="0">
                <a:spAutoFit/>
              </a:bodyPr>
              <a:lstStyle/>
              <a:p>
                <a:pPr algn="ctr">
                  <a:defRPr/>
                </a:pPr>
                <a:r>
                  <a:rPr lang="nl-NL" spc="50">
                    <a:solidFill>
                      <a:srgbClr val="202020"/>
                    </a:solidFill>
                    <a:latin typeface="Cambria" panose="02040503050406030204" pitchFamily="18" charset="0"/>
                    <a:ea typeface="Cambria" panose="02040503050406030204" pitchFamily="18" charset="0"/>
                  </a:rPr>
                  <a:t>krijgen wat nodig is</a:t>
                </a:r>
              </a:p>
            </p:txBody>
          </p:sp>
        </p:grpSp>
        <p:sp>
          <p:nvSpPr>
            <p:cNvPr id="14" name="Rectangle 2">
              <a:extLst>
                <a:ext uri="{FF2B5EF4-FFF2-40B4-BE49-F238E27FC236}">
                  <a16:creationId xmlns:a16="http://schemas.microsoft.com/office/drawing/2014/main" id="{CAA1ACA4-56CF-4FAA-B60D-8D91774DC994}"/>
                </a:ext>
              </a:extLst>
            </p:cNvPr>
            <p:cNvSpPr txBox="1">
              <a:spLocks noChangeArrowheads="1"/>
            </p:cNvSpPr>
            <p:nvPr/>
          </p:nvSpPr>
          <p:spPr bwMode="auto">
            <a:xfrm>
              <a:off x="4946296" y="335612"/>
              <a:ext cx="3312368" cy="429092"/>
            </a:xfrm>
            <a:prstGeom prst="rect">
              <a:avLst/>
            </a:prstGeom>
            <a:noFill/>
            <a:ln w="9525">
              <a:noFill/>
              <a:miter lim="800000"/>
              <a:headEnd/>
              <a:tailEnd/>
            </a:ln>
          </p:spPr>
          <p:txBody>
            <a:bodyPr anchor="ctr"/>
            <a:lstStyle/>
            <a:p>
              <a:pPr>
                <a:spcAft>
                  <a:spcPts val="1200"/>
                </a:spcAft>
                <a:defRPr/>
              </a:pPr>
              <a:r>
                <a:rPr lang="en-GB" spc="50">
                  <a:solidFill>
                    <a:srgbClr val="0000FF"/>
                  </a:solidFill>
                  <a:latin typeface="Cambria" panose="02040503050406030204" pitchFamily="18" charset="0"/>
                </a:rPr>
                <a:t>Samen beslissen werkt beter</a:t>
              </a:r>
            </a:p>
          </p:txBody>
        </p:sp>
      </p:grpSp>
      <p:grpSp>
        <p:nvGrpSpPr>
          <p:cNvPr id="12" name="Group 11">
            <a:extLst>
              <a:ext uri="{FF2B5EF4-FFF2-40B4-BE49-F238E27FC236}">
                <a16:creationId xmlns:a16="http://schemas.microsoft.com/office/drawing/2014/main" id="{A4865E4B-89DC-4F09-B7D0-DEC5BCE4CD50}"/>
              </a:ext>
            </a:extLst>
          </p:cNvPr>
          <p:cNvGrpSpPr/>
          <p:nvPr/>
        </p:nvGrpSpPr>
        <p:grpSpPr>
          <a:xfrm>
            <a:off x="611560" y="335612"/>
            <a:ext cx="3456384" cy="5973708"/>
            <a:chOff x="611560" y="335612"/>
            <a:chExt cx="3456384" cy="5973708"/>
          </a:xfrm>
        </p:grpSpPr>
        <p:grpSp>
          <p:nvGrpSpPr>
            <p:cNvPr id="2" name="Group 1">
              <a:extLst>
                <a:ext uri="{FF2B5EF4-FFF2-40B4-BE49-F238E27FC236}">
                  <a16:creationId xmlns:a16="http://schemas.microsoft.com/office/drawing/2014/main" id="{216BB442-2A27-439A-A947-9E018AEACD4C}"/>
                </a:ext>
              </a:extLst>
            </p:cNvPr>
            <p:cNvGrpSpPr/>
            <p:nvPr/>
          </p:nvGrpSpPr>
          <p:grpSpPr>
            <a:xfrm>
              <a:off x="611560" y="836712"/>
              <a:ext cx="3456384" cy="5472608"/>
              <a:chOff x="798708" y="692696"/>
              <a:chExt cx="3456384" cy="5472608"/>
            </a:xfrm>
          </p:grpSpPr>
          <p:sp>
            <p:nvSpPr>
              <p:cNvPr id="20" name="Rectangle 19">
                <a:extLst>
                  <a:ext uri="{FF2B5EF4-FFF2-40B4-BE49-F238E27FC236}">
                    <a16:creationId xmlns:a16="http://schemas.microsoft.com/office/drawing/2014/main" id="{CAF16005-3B2B-48C6-BE18-67DA1A3195DA}"/>
                  </a:ext>
                </a:extLst>
              </p:cNvPr>
              <p:cNvSpPr/>
              <p:nvPr/>
            </p:nvSpPr>
            <p:spPr>
              <a:xfrm>
                <a:off x="798708" y="692696"/>
                <a:ext cx="3456384" cy="5472608"/>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7205497-47D3-4ADF-9D48-B20DD9EFE46D}"/>
                  </a:ext>
                </a:extLst>
              </p:cNvPr>
              <p:cNvSpPr txBox="1"/>
              <p:nvPr/>
            </p:nvSpPr>
            <p:spPr>
              <a:xfrm>
                <a:off x="1492020" y="692696"/>
                <a:ext cx="2016224" cy="369332"/>
              </a:xfrm>
              <a:prstGeom prst="rect">
                <a:avLst/>
              </a:prstGeom>
              <a:noFill/>
            </p:spPr>
            <p:txBody>
              <a:bodyPr wrap="square" rtlCol="0">
                <a:spAutoFit/>
              </a:bodyPr>
              <a:lstStyle/>
              <a:p>
                <a:pPr>
                  <a:spcAft>
                    <a:spcPts val="600"/>
                  </a:spcAft>
                  <a:defRPr/>
                </a:pPr>
                <a:r>
                  <a:rPr lang="nl-NL" spc="50">
                    <a:solidFill>
                      <a:srgbClr val="0000FF"/>
                    </a:solidFill>
                    <a:latin typeface="Cambria" panose="02040503050406030204" pitchFamily="18" charset="0"/>
                    <a:ea typeface="Cambria" panose="02040503050406030204" pitchFamily="18" charset="0"/>
                  </a:rPr>
                  <a:t>Diagnose-recept</a:t>
                </a:r>
              </a:p>
            </p:txBody>
          </p:sp>
          <p:sp>
            <p:nvSpPr>
              <p:cNvPr id="9" name="TextBox 8">
                <a:extLst>
                  <a:ext uri="{FF2B5EF4-FFF2-40B4-BE49-F238E27FC236}">
                    <a16:creationId xmlns:a16="http://schemas.microsoft.com/office/drawing/2014/main" id="{090FA8BA-9776-4D60-9E85-9669B7EF30F4}"/>
                  </a:ext>
                </a:extLst>
              </p:cNvPr>
              <p:cNvSpPr txBox="1"/>
              <p:nvPr/>
            </p:nvSpPr>
            <p:spPr>
              <a:xfrm>
                <a:off x="907880" y="5699680"/>
                <a:ext cx="3238040" cy="369332"/>
              </a:xfrm>
              <a:prstGeom prst="rect">
                <a:avLst/>
              </a:prstGeom>
              <a:noFill/>
            </p:spPr>
            <p:txBody>
              <a:bodyPr wrap="square" rtlCol="0">
                <a:spAutoFit/>
              </a:bodyPr>
              <a:lstStyle/>
              <a:p>
                <a:pPr>
                  <a:defRPr/>
                </a:pPr>
                <a:r>
                  <a:rPr lang="nl-NL" spc="50">
                    <a:solidFill>
                      <a:srgbClr val="202020"/>
                    </a:solidFill>
                    <a:latin typeface="Cambria" panose="02040503050406030204" pitchFamily="18" charset="0"/>
                    <a:ea typeface="Cambria" panose="02040503050406030204" pitchFamily="18" charset="0"/>
                  </a:rPr>
                  <a:t>  teveel      genoeg     te weinig</a:t>
                </a:r>
              </a:p>
            </p:txBody>
          </p:sp>
          <p:pic>
            <p:nvPicPr>
              <p:cNvPr id="6" name="Picture 2" descr="Memes, 🤖, and Equity: EQUALITY&#10; EQUITY&#10; 1. Equality: is giving people the same thing/s.&#10; 2. Equity: is fairness in every situation.">
                <a:extLst>
                  <a:ext uri="{FF2B5EF4-FFF2-40B4-BE49-F238E27FC236}">
                    <a16:creationId xmlns:a16="http://schemas.microsoft.com/office/drawing/2014/main" id="{603759BD-D74B-4A11-973D-3D581FEDF1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7" t="707" r="51407" b="32441"/>
              <a:stretch/>
            </p:blipFill>
            <p:spPr bwMode="auto">
              <a:xfrm>
                <a:off x="952928" y="1070262"/>
                <a:ext cx="3094408" cy="4663873"/>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2">
              <a:extLst>
                <a:ext uri="{FF2B5EF4-FFF2-40B4-BE49-F238E27FC236}">
                  <a16:creationId xmlns:a16="http://schemas.microsoft.com/office/drawing/2014/main" id="{064E31FF-A9A3-41FF-97D6-0A0C267EF526}"/>
                </a:ext>
              </a:extLst>
            </p:cNvPr>
            <p:cNvSpPr txBox="1">
              <a:spLocks noChangeArrowheads="1"/>
            </p:cNvSpPr>
            <p:nvPr/>
          </p:nvSpPr>
          <p:spPr bwMode="auto">
            <a:xfrm>
              <a:off x="611560" y="335612"/>
              <a:ext cx="3312368" cy="429092"/>
            </a:xfrm>
            <a:prstGeom prst="rect">
              <a:avLst/>
            </a:prstGeom>
            <a:noFill/>
            <a:ln w="9525">
              <a:noFill/>
              <a:miter lim="800000"/>
              <a:headEnd/>
              <a:tailEnd/>
            </a:ln>
          </p:spPr>
          <p:txBody>
            <a:bodyPr anchor="ctr"/>
            <a:lstStyle/>
            <a:p>
              <a:pPr>
                <a:spcAft>
                  <a:spcPts val="1200"/>
                </a:spcAft>
                <a:defRPr/>
              </a:pPr>
              <a:r>
                <a:rPr lang="en-GB" spc="50">
                  <a:solidFill>
                    <a:srgbClr val="0000FF"/>
                  </a:solidFill>
                  <a:latin typeface="Cambria" panose="02040503050406030204" pitchFamily="18" charset="0"/>
                </a:rPr>
                <a:t>Huidige situatie</a:t>
              </a:r>
            </a:p>
          </p:txBody>
        </p:sp>
      </p:grpSp>
    </p:spTree>
    <p:extLst>
      <p:ext uri="{BB962C8B-B14F-4D97-AF65-F5344CB8AC3E}">
        <p14:creationId xmlns:p14="http://schemas.microsoft.com/office/powerpoint/2010/main" val="42577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9CB77846-0C1A-49C4-93AE-E5F34FC5D749}"/>
              </a:ext>
            </a:extLst>
          </p:cNvPr>
          <p:cNvSpPr txBox="1">
            <a:spLocks noChangeArrowheads="1"/>
          </p:cNvSpPr>
          <p:nvPr/>
        </p:nvSpPr>
        <p:spPr bwMode="auto">
          <a:xfrm>
            <a:off x="539552" y="179929"/>
            <a:ext cx="6697458" cy="429092"/>
          </a:xfrm>
          <a:prstGeom prst="rect">
            <a:avLst/>
          </a:prstGeom>
          <a:noFill/>
          <a:ln w="9525">
            <a:noFill/>
            <a:miter lim="800000"/>
            <a:headEnd/>
            <a:tailEnd/>
          </a:ln>
        </p:spPr>
        <p:txBody>
          <a:bodyPr anchor="ctr"/>
          <a:lstStyle/>
          <a:p>
            <a:pPr>
              <a:spcAft>
                <a:spcPts val="1200"/>
              </a:spcAft>
              <a:defRPr/>
            </a:pPr>
            <a:r>
              <a:rPr lang="en-GB" sz="1600" spc="50">
                <a:solidFill>
                  <a:srgbClr val="0000FF"/>
                </a:solidFill>
                <a:latin typeface="Cambria" panose="02040503050406030204" pitchFamily="18" charset="0"/>
              </a:rPr>
              <a:t>de belangrijkste problemen</a:t>
            </a:r>
          </a:p>
        </p:txBody>
      </p:sp>
      <p:sp>
        <p:nvSpPr>
          <p:cNvPr id="11" name="TextBox 10">
            <a:extLst>
              <a:ext uri="{FF2B5EF4-FFF2-40B4-BE49-F238E27FC236}">
                <a16:creationId xmlns:a16="http://schemas.microsoft.com/office/drawing/2014/main" id="{4B362673-A481-4529-8571-9F1486319CBD}"/>
              </a:ext>
            </a:extLst>
          </p:cNvPr>
          <p:cNvSpPr txBox="1"/>
          <p:nvPr/>
        </p:nvSpPr>
        <p:spPr>
          <a:xfrm>
            <a:off x="539552" y="692696"/>
            <a:ext cx="7896784" cy="610295"/>
          </a:xfrm>
          <a:prstGeom prst="rect">
            <a:avLst/>
          </a:prstGeom>
          <a:noFill/>
        </p:spPr>
        <p:txBody>
          <a:bodyPr wrap="square" rtlCol="0">
            <a:spAutoFit/>
          </a:bodyPr>
          <a:lstStyle/>
          <a:p>
            <a:pPr marL="285750" indent="-285750">
              <a:lnSpc>
                <a:spcPts val="2100"/>
              </a:lnSpc>
              <a:spcAft>
                <a:spcPts val="600"/>
              </a:spcAft>
              <a:buFont typeface="Wingdings" panose="05000000000000000000" pitchFamily="2" charset="2"/>
              <a:buChar char="Ø"/>
              <a:defRPr/>
            </a:pPr>
            <a:r>
              <a:rPr lang="en-GB" sz="1600" spc="50">
                <a:solidFill>
                  <a:srgbClr val="0000FF"/>
                </a:solidFill>
                <a:latin typeface="Cambria" panose="02040503050406030204" pitchFamily="18" charset="0"/>
              </a:rPr>
              <a:t>huidige praktijk niet onderbouwd, richtlijnen schieten tekort:</a:t>
            </a:r>
            <a:br>
              <a:rPr lang="en-GB" sz="1600" spc="50">
                <a:solidFill>
                  <a:srgbClr val="202020"/>
                </a:solidFill>
                <a:latin typeface="Cambria" panose="02040503050406030204" pitchFamily="18" charset="0"/>
              </a:rPr>
            </a:br>
            <a:r>
              <a:rPr lang="en-GB" sz="1600" spc="50">
                <a:solidFill>
                  <a:srgbClr val="202020"/>
                </a:solidFill>
                <a:latin typeface="Cambria" panose="02040503050406030204" pitchFamily="18" charset="0"/>
              </a:rPr>
              <a:t>'geleidelijk afbouwen op maat van de patient' (maar hoe?)</a:t>
            </a:r>
          </a:p>
        </p:txBody>
      </p:sp>
      <p:sp>
        <p:nvSpPr>
          <p:cNvPr id="5" name="TextBox 4">
            <a:extLst>
              <a:ext uri="{FF2B5EF4-FFF2-40B4-BE49-F238E27FC236}">
                <a16:creationId xmlns:a16="http://schemas.microsoft.com/office/drawing/2014/main" id="{803735FF-D8CB-4CEC-B9C4-F5079654AF9B}"/>
              </a:ext>
            </a:extLst>
          </p:cNvPr>
          <p:cNvSpPr txBox="1"/>
          <p:nvPr/>
        </p:nvSpPr>
        <p:spPr>
          <a:xfrm>
            <a:off x="539552" y="1328068"/>
            <a:ext cx="7896784" cy="610295"/>
          </a:xfrm>
          <a:prstGeom prst="rect">
            <a:avLst/>
          </a:prstGeom>
          <a:noFill/>
        </p:spPr>
        <p:txBody>
          <a:bodyPr wrap="square" rtlCol="0">
            <a:spAutoFit/>
          </a:bodyPr>
          <a:lstStyle/>
          <a:p>
            <a:pPr marL="285750" indent="-285750">
              <a:lnSpc>
                <a:spcPts val="2100"/>
              </a:lnSpc>
              <a:spcAft>
                <a:spcPts val="600"/>
              </a:spcAft>
              <a:buFont typeface="Wingdings" panose="05000000000000000000" pitchFamily="2" charset="2"/>
              <a:buChar char="Ø"/>
              <a:defRPr/>
            </a:pPr>
            <a:r>
              <a:rPr lang="en-GB" sz="1600" spc="50">
                <a:solidFill>
                  <a:srgbClr val="0000FF"/>
                </a:solidFill>
                <a:latin typeface="Cambria" panose="02040503050406030204" pitchFamily="18" charset="0"/>
              </a:rPr>
              <a:t>ontrekkingsverschijnselen of terugval ?</a:t>
            </a:r>
            <a:br>
              <a:rPr lang="en-GB" sz="1600" spc="50">
                <a:solidFill>
                  <a:srgbClr val="202020"/>
                </a:solidFill>
                <a:latin typeface="Cambria" panose="02040503050406030204" pitchFamily="18" charset="0"/>
              </a:rPr>
            </a:br>
            <a:r>
              <a:rPr lang="en-GB" sz="1600" spc="50">
                <a:solidFill>
                  <a:srgbClr val="202020"/>
                </a:solidFill>
                <a:latin typeface="Cambria" panose="02040503050406030204" pitchFamily="18" charset="0"/>
              </a:rPr>
              <a:t>==&gt; onnodig en langdurig antidepressivagebruik</a:t>
            </a:r>
          </a:p>
        </p:txBody>
      </p:sp>
      <p:sp>
        <p:nvSpPr>
          <p:cNvPr id="6" name="TextBox 5">
            <a:extLst>
              <a:ext uri="{FF2B5EF4-FFF2-40B4-BE49-F238E27FC236}">
                <a16:creationId xmlns:a16="http://schemas.microsoft.com/office/drawing/2014/main" id="{A5DA315B-9085-4FBB-B84F-0A1727A2A16A}"/>
              </a:ext>
            </a:extLst>
          </p:cNvPr>
          <p:cNvSpPr txBox="1"/>
          <p:nvPr/>
        </p:nvSpPr>
        <p:spPr>
          <a:xfrm>
            <a:off x="539552" y="1966335"/>
            <a:ext cx="8424936" cy="369845"/>
          </a:xfrm>
          <a:prstGeom prst="rect">
            <a:avLst/>
          </a:prstGeom>
          <a:noFill/>
        </p:spPr>
        <p:txBody>
          <a:bodyPr wrap="square" rtlCol="0">
            <a:spAutoFit/>
          </a:bodyPr>
          <a:lstStyle/>
          <a:p>
            <a:pPr marL="285750" indent="-285750">
              <a:lnSpc>
                <a:spcPts val="2400"/>
              </a:lnSpc>
              <a:spcAft>
                <a:spcPts val="600"/>
              </a:spcAft>
              <a:buFont typeface="Wingdings" panose="05000000000000000000" pitchFamily="2" charset="2"/>
              <a:buChar char="Ø"/>
              <a:defRPr/>
            </a:pPr>
            <a:r>
              <a:rPr lang="en-GB" sz="1600" spc="50">
                <a:solidFill>
                  <a:srgbClr val="0000FF"/>
                </a:solidFill>
                <a:latin typeface="Cambria" panose="02040503050406030204" pitchFamily="18" charset="0"/>
              </a:rPr>
              <a:t>problemen heel lang onderschat</a:t>
            </a:r>
            <a:endParaRPr lang="en-GB" sz="1600" spc="50">
              <a:solidFill>
                <a:srgbClr val="202020"/>
              </a:solidFill>
              <a:latin typeface="Cambria" panose="02040503050406030204" pitchFamily="18" charset="0"/>
            </a:endParaRPr>
          </a:p>
        </p:txBody>
      </p:sp>
      <p:grpSp>
        <p:nvGrpSpPr>
          <p:cNvPr id="29" name="Group 28">
            <a:extLst>
              <a:ext uri="{FF2B5EF4-FFF2-40B4-BE49-F238E27FC236}">
                <a16:creationId xmlns:a16="http://schemas.microsoft.com/office/drawing/2014/main" id="{278005ED-678D-4D2F-BA33-DB6AA65F9626}"/>
              </a:ext>
            </a:extLst>
          </p:cNvPr>
          <p:cNvGrpSpPr/>
          <p:nvPr/>
        </p:nvGrpSpPr>
        <p:grpSpPr>
          <a:xfrm>
            <a:off x="539552" y="2492896"/>
            <a:ext cx="7338141" cy="1806554"/>
            <a:chOff x="539552" y="2627438"/>
            <a:chExt cx="7338141" cy="1806554"/>
          </a:xfrm>
        </p:grpSpPr>
        <p:grpSp>
          <p:nvGrpSpPr>
            <p:cNvPr id="13" name="Group 12">
              <a:extLst>
                <a:ext uri="{FF2B5EF4-FFF2-40B4-BE49-F238E27FC236}">
                  <a16:creationId xmlns:a16="http://schemas.microsoft.com/office/drawing/2014/main" id="{C516E8A3-4AFB-44DC-A089-59E374DB9C7F}"/>
                </a:ext>
              </a:extLst>
            </p:cNvPr>
            <p:cNvGrpSpPr/>
            <p:nvPr/>
          </p:nvGrpSpPr>
          <p:grpSpPr>
            <a:xfrm>
              <a:off x="3815627" y="2689854"/>
              <a:ext cx="2367124" cy="1744138"/>
              <a:chOff x="6855248" y="83475"/>
              <a:chExt cx="1965224" cy="1455351"/>
            </a:xfrm>
          </p:grpSpPr>
          <p:pic>
            <p:nvPicPr>
              <p:cNvPr id="15" name="Picture 14">
                <a:extLst>
                  <a:ext uri="{FF2B5EF4-FFF2-40B4-BE49-F238E27FC236}">
                    <a16:creationId xmlns:a16="http://schemas.microsoft.com/office/drawing/2014/main" id="{3B77D3E9-1FE5-4049-B852-44FF7ACC98F7}"/>
                  </a:ext>
                </a:extLst>
              </p:cNvPr>
              <p:cNvPicPr>
                <a:picLocks noChangeAspect="1"/>
              </p:cNvPicPr>
              <p:nvPr/>
            </p:nvPicPr>
            <p:blipFill rotWithShape="1">
              <a:blip r:embed="rId3"/>
              <a:srcRect l="11423" t="807" r="4096" b="1053"/>
              <a:stretch/>
            </p:blipFill>
            <p:spPr>
              <a:xfrm>
                <a:off x="6855248" y="83475"/>
                <a:ext cx="964489" cy="1454599"/>
              </a:xfrm>
              <a:prstGeom prst="rect">
                <a:avLst/>
              </a:prstGeom>
            </p:spPr>
          </p:pic>
          <p:pic>
            <p:nvPicPr>
              <p:cNvPr id="16" name="Picture 15">
                <a:extLst>
                  <a:ext uri="{FF2B5EF4-FFF2-40B4-BE49-F238E27FC236}">
                    <a16:creationId xmlns:a16="http://schemas.microsoft.com/office/drawing/2014/main" id="{B8AA384D-DDF5-47B5-8D59-6BE07D8C3911}"/>
                  </a:ext>
                </a:extLst>
              </p:cNvPr>
              <p:cNvPicPr>
                <a:picLocks noChangeAspect="1"/>
              </p:cNvPicPr>
              <p:nvPr/>
            </p:nvPicPr>
            <p:blipFill rotWithShape="1">
              <a:blip r:embed="rId4"/>
              <a:srcRect l="9108" r="8997"/>
              <a:stretch/>
            </p:blipFill>
            <p:spPr>
              <a:xfrm>
                <a:off x="7848801" y="84227"/>
                <a:ext cx="971671" cy="1454599"/>
              </a:xfrm>
              <a:prstGeom prst="rect">
                <a:avLst/>
              </a:prstGeom>
            </p:spPr>
          </p:pic>
        </p:grpSp>
        <p:pic>
          <p:nvPicPr>
            <p:cNvPr id="10" name="Picture 9">
              <a:extLst>
                <a:ext uri="{FF2B5EF4-FFF2-40B4-BE49-F238E27FC236}">
                  <a16:creationId xmlns:a16="http://schemas.microsoft.com/office/drawing/2014/main" id="{DEB13254-1F2C-422B-B5AB-1720349300DC}"/>
                </a:ext>
              </a:extLst>
            </p:cNvPr>
            <p:cNvPicPr>
              <a:picLocks noChangeAspect="1"/>
            </p:cNvPicPr>
            <p:nvPr/>
          </p:nvPicPr>
          <p:blipFill rotWithShape="1">
            <a:blip r:embed="rId5"/>
            <a:srcRect l="4849" t="21246" r="3416" b="6732"/>
            <a:stretch/>
          </p:blipFill>
          <p:spPr>
            <a:xfrm>
              <a:off x="6351656" y="3663575"/>
              <a:ext cx="1526037" cy="743784"/>
            </a:xfrm>
            <a:prstGeom prst="rect">
              <a:avLst/>
            </a:prstGeom>
          </p:spPr>
        </p:pic>
        <p:sp>
          <p:nvSpPr>
            <p:cNvPr id="24" name="TextBox 23">
              <a:extLst>
                <a:ext uri="{FF2B5EF4-FFF2-40B4-BE49-F238E27FC236}">
                  <a16:creationId xmlns:a16="http://schemas.microsoft.com/office/drawing/2014/main" id="{6A986257-8310-4CC3-A639-08B72309F1EC}"/>
                </a:ext>
              </a:extLst>
            </p:cNvPr>
            <p:cNvSpPr txBox="1"/>
            <p:nvPr/>
          </p:nvSpPr>
          <p:spPr>
            <a:xfrm>
              <a:off x="539552" y="2627438"/>
              <a:ext cx="6036701" cy="553998"/>
            </a:xfrm>
            <a:prstGeom prst="rect">
              <a:avLst/>
            </a:prstGeom>
            <a:noFill/>
          </p:spPr>
          <p:txBody>
            <a:bodyPr wrap="square" rtlCol="0">
              <a:spAutoFit/>
            </a:bodyPr>
            <a:lstStyle/>
            <a:p>
              <a:pPr marL="285750" indent="-285750">
                <a:lnSpc>
                  <a:spcPts val="1800"/>
                </a:lnSpc>
                <a:buFont typeface="Wingdings" panose="05000000000000000000" pitchFamily="2" charset="2"/>
                <a:buChar char="Ø"/>
                <a:defRPr/>
              </a:pPr>
              <a:r>
                <a:rPr lang="nl-NL" sz="1600" spc="50">
                  <a:solidFill>
                    <a:srgbClr val="0000FF"/>
                  </a:solidFill>
                  <a:latin typeface="Cambria" panose="02040503050406030204" pitchFamily="18" charset="0"/>
                </a:rPr>
                <a:t>aanbevelingen in richtlijnen </a:t>
              </a:r>
              <a:br>
                <a:rPr lang="nl-NL" sz="1600" spc="50">
                  <a:solidFill>
                    <a:srgbClr val="0000FF"/>
                  </a:solidFill>
                  <a:latin typeface="Cambria" panose="02040503050406030204" pitchFamily="18" charset="0"/>
                </a:rPr>
              </a:br>
              <a:r>
                <a:rPr lang="nl-NL" sz="1600" spc="50">
                  <a:solidFill>
                    <a:srgbClr val="0000FF"/>
                  </a:solidFill>
                  <a:latin typeface="Cambria" panose="02040503050406030204" pitchFamily="18" charset="0"/>
                </a:rPr>
                <a:t>zijn groepsgemiddeldes</a:t>
              </a:r>
              <a:endParaRPr lang="en-GB" sz="1600" spc="50">
                <a:solidFill>
                  <a:srgbClr val="202020"/>
                </a:solidFill>
                <a:latin typeface="Cambria" panose="02040503050406030204" pitchFamily="18" charset="0"/>
              </a:endParaRPr>
            </a:p>
          </p:txBody>
        </p:sp>
      </p:grpSp>
      <p:grpSp>
        <p:nvGrpSpPr>
          <p:cNvPr id="30" name="Group 29">
            <a:extLst>
              <a:ext uri="{FF2B5EF4-FFF2-40B4-BE49-F238E27FC236}">
                <a16:creationId xmlns:a16="http://schemas.microsoft.com/office/drawing/2014/main" id="{FBB37AAE-0A89-4218-ACA6-2461195AFB3E}"/>
              </a:ext>
            </a:extLst>
          </p:cNvPr>
          <p:cNvGrpSpPr/>
          <p:nvPr/>
        </p:nvGrpSpPr>
        <p:grpSpPr>
          <a:xfrm>
            <a:off x="539552" y="4365104"/>
            <a:ext cx="7338141" cy="2168414"/>
            <a:chOff x="539552" y="4489285"/>
            <a:chExt cx="7338141" cy="2168414"/>
          </a:xfrm>
        </p:grpSpPr>
        <p:grpSp>
          <p:nvGrpSpPr>
            <p:cNvPr id="28" name="Group 27">
              <a:extLst>
                <a:ext uri="{FF2B5EF4-FFF2-40B4-BE49-F238E27FC236}">
                  <a16:creationId xmlns:a16="http://schemas.microsoft.com/office/drawing/2014/main" id="{A03C9496-6C6B-4838-B17A-9F787EC82AF3}"/>
                </a:ext>
              </a:extLst>
            </p:cNvPr>
            <p:cNvGrpSpPr/>
            <p:nvPr/>
          </p:nvGrpSpPr>
          <p:grpSpPr>
            <a:xfrm>
              <a:off x="1979712" y="4824180"/>
              <a:ext cx="2885617" cy="1833519"/>
              <a:chOff x="1050631" y="4824832"/>
              <a:chExt cx="2885617" cy="1833519"/>
            </a:xfrm>
          </p:grpSpPr>
          <p:pic>
            <p:nvPicPr>
              <p:cNvPr id="18" name="Picture 17">
                <a:extLst>
                  <a:ext uri="{FF2B5EF4-FFF2-40B4-BE49-F238E27FC236}">
                    <a16:creationId xmlns:a16="http://schemas.microsoft.com/office/drawing/2014/main" id="{0CACEF72-2653-41C3-865F-D6D2E45A96E5}"/>
                  </a:ext>
                </a:extLst>
              </p:cNvPr>
              <p:cNvPicPr>
                <a:picLocks noChangeAspect="1"/>
              </p:cNvPicPr>
              <p:nvPr/>
            </p:nvPicPr>
            <p:blipFill rotWithShape="1">
              <a:blip r:embed="rId6"/>
              <a:srcRect r="16609" b="24706"/>
              <a:stretch/>
            </p:blipFill>
            <p:spPr>
              <a:xfrm>
                <a:off x="1050631" y="5199311"/>
                <a:ext cx="2885617" cy="1459040"/>
              </a:xfrm>
              <a:prstGeom prst="rect">
                <a:avLst/>
              </a:prstGeom>
            </p:spPr>
          </p:pic>
          <p:sp>
            <p:nvSpPr>
              <p:cNvPr id="19" name="Rectangle 18">
                <a:extLst>
                  <a:ext uri="{FF2B5EF4-FFF2-40B4-BE49-F238E27FC236}">
                    <a16:creationId xmlns:a16="http://schemas.microsoft.com/office/drawing/2014/main" id="{4FC49144-7122-4AB1-8FCB-FF83183B0124}"/>
                  </a:ext>
                </a:extLst>
              </p:cNvPr>
              <p:cNvSpPr/>
              <p:nvPr/>
            </p:nvSpPr>
            <p:spPr>
              <a:xfrm>
                <a:off x="1677243" y="5801209"/>
                <a:ext cx="1534189" cy="350609"/>
              </a:xfrm>
              <a:prstGeom prst="rect">
                <a:avLst/>
              </a:prstGeom>
              <a:solidFill>
                <a:schemeClr val="bg1"/>
              </a:solidFill>
            </p:spPr>
            <p:txBody>
              <a:bodyPr wrap="square">
                <a:spAutoFit/>
              </a:bodyPr>
              <a:lstStyle/>
              <a:p>
                <a:pPr marL="1165225" indent="-1165225" algn="ctr">
                  <a:lnSpc>
                    <a:spcPts val="2200"/>
                  </a:lnSpc>
                </a:pPr>
                <a:r>
                  <a:rPr lang="nl-NL" sz="1600" spc="30">
                    <a:solidFill>
                      <a:srgbClr val="404040"/>
                    </a:solidFill>
                    <a:latin typeface="Cambria" panose="02040503050406030204" pitchFamily="18" charset="0"/>
                  </a:rPr>
                  <a:t>10, 20, 50 mg</a:t>
                </a:r>
              </a:p>
            </p:txBody>
          </p:sp>
          <p:sp>
            <p:nvSpPr>
              <p:cNvPr id="20" name="Rectangle 2">
                <a:extLst>
                  <a:ext uri="{FF2B5EF4-FFF2-40B4-BE49-F238E27FC236}">
                    <a16:creationId xmlns:a16="http://schemas.microsoft.com/office/drawing/2014/main" id="{1E4B13F0-6480-453D-8E5A-8C2ECC9942AB}"/>
                  </a:ext>
                </a:extLst>
              </p:cNvPr>
              <p:cNvSpPr txBox="1">
                <a:spLocks noChangeArrowheads="1"/>
              </p:cNvSpPr>
              <p:nvPr/>
            </p:nvSpPr>
            <p:spPr bwMode="auto">
              <a:xfrm>
                <a:off x="1073046" y="4824832"/>
                <a:ext cx="2742581" cy="325588"/>
              </a:xfrm>
              <a:prstGeom prst="rect">
                <a:avLst/>
              </a:prstGeom>
              <a:noFill/>
              <a:ln w="9525">
                <a:noFill/>
                <a:miter lim="800000"/>
                <a:headEnd/>
                <a:tailEnd/>
              </a:ln>
            </p:spPr>
            <p:txBody>
              <a:bodyPr anchor="ctr"/>
              <a:lstStyle/>
              <a:p>
                <a:pPr algn="ctr">
                  <a:spcAft>
                    <a:spcPts val="1200"/>
                  </a:spcAft>
                  <a:defRPr/>
                </a:pPr>
                <a:r>
                  <a:rPr lang="en-GB" sz="1600" spc="50">
                    <a:latin typeface="Cambria" panose="02040503050406030204" pitchFamily="18" charset="0"/>
                  </a:rPr>
                  <a:t>standaarddoseringen</a:t>
                </a:r>
              </a:p>
            </p:txBody>
          </p:sp>
        </p:grpSp>
        <p:sp>
          <p:nvSpPr>
            <p:cNvPr id="25" name="TextBox 24">
              <a:extLst>
                <a:ext uri="{FF2B5EF4-FFF2-40B4-BE49-F238E27FC236}">
                  <a16:creationId xmlns:a16="http://schemas.microsoft.com/office/drawing/2014/main" id="{6765BE1F-F9D2-4223-AFDC-27AE158ACBD0}"/>
                </a:ext>
              </a:extLst>
            </p:cNvPr>
            <p:cNvSpPr txBox="1"/>
            <p:nvPr/>
          </p:nvSpPr>
          <p:spPr>
            <a:xfrm>
              <a:off x="539552" y="4489285"/>
              <a:ext cx="3299048" cy="323165"/>
            </a:xfrm>
            <a:prstGeom prst="rect">
              <a:avLst/>
            </a:prstGeom>
            <a:noFill/>
          </p:spPr>
          <p:txBody>
            <a:bodyPr wrap="square" rtlCol="0">
              <a:spAutoFit/>
            </a:bodyPr>
            <a:lstStyle/>
            <a:p>
              <a:pPr marL="285750" indent="-285750">
                <a:lnSpc>
                  <a:spcPts val="1800"/>
                </a:lnSpc>
                <a:buFont typeface="Wingdings" panose="05000000000000000000" pitchFamily="2" charset="2"/>
                <a:buChar char="Ø"/>
                <a:defRPr/>
              </a:pPr>
              <a:r>
                <a:rPr lang="nl-NL" sz="1600" spc="50">
                  <a:solidFill>
                    <a:srgbClr val="0000FF"/>
                  </a:solidFill>
                  <a:latin typeface="Cambria" panose="02040503050406030204" pitchFamily="18" charset="0"/>
                </a:rPr>
                <a:t>maatwerk niet mogelijk</a:t>
              </a:r>
              <a:endParaRPr lang="en-GB" sz="1600" spc="50">
                <a:solidFill>
                  <a:srgbClr val="202020"/>
                </a:solidFill>
                <a:latin typeface="Cambria" panose="02040503050406030204" pitchFamily="18" charset="0"/>
              </a:endParaRPr>
            </a:p>
          </p:txBody>
        </p:sp>
        <p:grpSp>
          <p:nvGrpSpPr>
            <p:cNvPr id="27" name="Group 26">
              <a:extLst>
                <a:ext uri="{FF2B5EF4-FFF2-40B4-BE49-F238E27FC236}">
                  <a16:creationId xmlns:a16="http://schemas.microsoft.com/office/drawing/2014/main" id="{F58F95CC-69B2-408F-965E-3669D3507FC3}"/>
                </a:ext>
              </a:extLst>
            </p:cNvPr>
            <p:cNvGrpSpPr/>
            <p:nvPr/>
          </p:nvGrpSpPr>
          <p:grpSpPr>
            <a:xfrm>
              <a:off x="5094830" y="4849334"/>
              <a:ext cx="2782863" cy="1788572"/>
              <a:chOff x="5145726" y="4943288"/>
              <a:chExt cx="2782863" cy="1788572"/>
            </a:xfrm>
          </p:grpSpPr>
          <p:pic>
            <p:nvPicPr>
              <p:cNvPr id="22" name="Picture 21">
                <a:extLst>
                  <a:ext uri="{FF2B5EF4-FFF2-40B4-BE49-F238E27FC236}">
                    <a16:creationId xmlns:a16="http://schemas.microsoft.com/office/drawing/2014/main" id="{7E2307AA-B166-4FE4-AA5A-A63B1698458F}"/>
                  </a:ext>
                </a:extLst>
              </p:cNvPr>
              <p:cNvPicPr>
                <a:picLocks noChangeAspect="1"/>
              </p:cNvPicPr>
              <p:nvPr/>
            </p:nvPicPr>
            <p:blipFill rotWithShape="1">
              <a:blip r:embed="rId7"/>
              <a:srcRect r="875"/>
              <a:stretch/>
            </p:blipFill>
            <p:spPr>
              <a:xfrm>
                <a:off x="5145726" y="4943288"/>
                <a:ext cx="2782863" cy="1788572"/>
              </a:xfrm>
              <a:prstGeom prst="rect">
                <a:avLst/>
              </a:prstGeom>
            </p:spPr>
          </p:pic>
          <p:sp>
            <p:nvSpPr>
              <p:cNvPr id="26" name="Rectangle 2">
                <a:extLst>
                  <a:ext uri="{FF2B5EF4-FFF2-40B4-BE49-F238E27FC236}">
                    <a16:creationId xmlns:a16="http://schemas.microsoft.com/office/drawing/2014/main" id="{0620BF52-8413-4FD0-8437-537652ECBD30}"/>
                  </a:ext>
                </a:extLst>
              </p:cNvPr>
              <p:cNvSpPr txBox="1">
                <a:spLocks noChangeArrowheads="1"/>
              </p:cNvSpPr>
              <p:nvPr/>
            </p:nvSpPr>
            <p:spPr bwMode="auto">
              <a:xfrm>
                <a:off x="5247062" y="5863544"/>
                <a:ext cx="2580190" cy="452937"/>
              </a:xfrm>
              <a:prstGeom prst="rect">
                <a:avLst/>
              </a:prstGeom>
              <a:solidFill>
                <a:schemeClr val="accent1">
                  <a:alpha val="20000"/>
                </a:schemeClr>
              </a:solidFill>
              <a:ln w="9525">
                <a:noFill/>
                <a:miter lim="800000"/>
                <a:headEnd/>
                <a:tailEnd/>
              </a:ln>
            </p:spPr>
            <p:txBody>
              <a:bodyPr anchor="ctr"/>
              <a:lstStyle/>
              <a:p>
                <a:pPr algn="ctr">
                  <a:spcAft>
                    <a:spcPts val="1200"/>
                  </a:spcAft>
                  <a:defRPr/>
                </a:pPr>
                <a:r>
                  <a:rPr lang="en-GB" sz="4000" spc="100">
                    <a:solidFill>
                      <a:schemeClr val="tx1">
                        <a:lumMod val="50000"/>
                        <a:lumOff val="50000"/>
                      </a:schemeClr>
                    </a:solidFill>
                    <a:latin typeface="Cambria" panose="02040503050406030204" pitchFamily="18" charset="0"/>
                  </a:rPr>
                  <a:t>maatwerk</a:t>
                </a:r>
              </a:p>
            </p:txBody>
          </p:sp>
        </p:grpSp>
      </p:grpSp>
    </p:spTree>
    <p:extLst>
      <p:ext uri="{BB962C8B-B14F-4D97-AF65-F5344CB8AC3E}">
        <p14:creationId xmlns:p14="http://schemas.microsoft.com/office/powerpoint/2010/main" val="296735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7544" y="191596"/>
            <a:ext cx="8352928" cy="427713"/>
          </a:xfrm>
          <a:prstGeom prst="rect">
            <a:avLst/>
          </a:prstGeom>
          <a:noFill/>
          <a:ln w="9525">
            <a:noFill/>
            <a:miter lim="800000"/>
            <a:headEnd/>
            <a:tailEnd/>
          </a:ln>
        </p:spPr>
        <p:txBody>
          <a:bodyPr anchor="ctr"/>
          <a:lstStyle/>
          <a:p>
            <a:pPr>
              <a:defRPr/>
            </a:pPr>
            <a:r>
              <a:rPr lang="en-GB" spc="50">
                <a:solidFill>
                  <a:srgbClr val="0000FF"/>
                </a:solidFill>
                <a:latin typeface="Cambria" panose="02040503050406030204" pitchFamily="18" charset="0"/>
              </a:rPr>
              <a:t>stapsgewijs (lineair) afbouwen  van venlafaxine met geregistreerde medicatie </a:t>
            </a:r>
          </a:p>
        </p:txBody>
      </p:sp>
      <p:sp>
        <p:nvSpPr>
          <p:cNvPr id="44" name="Rectangle 43">
            <a:extLst>
              <a:ext uri="{FF2B5EF4-FFF2-40B4-BE49-F238E27FC236}">
                <a16:creationId xmlns:a16="http://schemas.microsoft.com/office/drawing/2014/main" id="{81489DE8-ED3B-43D1-830F-98681D6063D6}"/>
              </a:ext>
            </a:extLst>
          </p:cNvPr>
          <p:cNvSpPr/>
          <p:nvPr/>
        </p:nvSpPr>
        <p:spPr>
          <a:xfrm>
            <a:off x="467544" y="3612793"/>
            <a:ext cx="8136904" cy="1825949"/>
          </a:xfrm>
          <a:prstGeom prst="rect">
            <a:avLst/>
          </a:prstGeom>
          <a:solidFill>
            <a:srgbClr val="FFFFCC"/>
          </a:solidFill>
        </p:spPr>
        <p:txBody>
          <a:bodyPr wrap="square">
            <a:spAutoFit/>
          </a:bodyPr>
          <a:lstStyle/>
          <a:p>
            <a:pPr>
              <a:lnSpc>
                <a:spcPts val="2400"/>
              </a:lnSpc>
              <a:spcAft>
                <a:spcPts val="600"/>
              </a:spcAft>
            </a:pPr>
            <a:r>
              <a:rPr lang="nl-NL">
                <a:solidFill>
                  <a:srgbClr val="0000FF"/>
                </a:solidFill>
                <a:latin typeface="Cambria" panose="02040503050406030204" pitchFamily="18" charset="0"/>
              </a:rPr>
              <a:t>bijsluiter Efexor (venlafaxine)</a:t>
            </a:r>
            <a:r>
              <a:rPr lang="nl-NL">
                <a:latin typeface="Cambria" panose="02040503050406030204" pitchFamily="18" charset="0"/>
              </a:rPr>
              <a:t>: </a:t>
            </a:r>
          </a:p>
          <a:p>
            <a:pPr>
              <a:lnSpc>
                <a:spcPts val="2400"/>
              </a:lnSpc>
              <a:spcAft>
                <a:spcPts val="1200"/>
              </a:spcAft>
            </a:pPr>
            <a:r>
              <a:rPr lang="nl-NL" b="1" spc="30">
                <a:solidFill>
                  <a:srgbClr val="FF0000"/>
                </a:solidFill>
                <a:latin typeface="Cambria" panose="02040503050406030204" pitchFamily="18" charset="0"/>
              </a:rPr>
              <a:t>Uw arts zal u adviseren</a:t>
            </a:r>
            <a:r>
              <a:rPr lang="nl-NL">
                <a:latin typeface="Cambria" panose="02040503050406030204" pitchFamily="18" charset="0"/>
              </a:rPr>
              <a:t> hoe u geleidelijk de behandeling met dit middel moet verlagen   .  .  .  .    </a:t>
            </a:r>
            <a:endParaRPr lang="nl-NL" sz="2400" b="1">
              <a:solidFill>
                <a:srgbClr val="0000FF"/>
              </a:solidFill>
              <a:latin typeface="Cambria" panose="02040503050406030204" pitchFamily="18" charset="0"/>
            </a:endParaRPr>
          </a:p>
          <a:p>
            <a:pPr algn="ctr">
              <a:lnSpc>
                <a:spcPts val="2400"/>
              </a:lnSpc>
            </a:pPr>
            <a:r>
              <a:rPr lang="nl-NL" i="1" spc="150">
                <a:solidFill>
                  <a:srgbClr val="0000FF"/>
                </a:solidFill>
                <a:latin typeface="Cambria" panose="02040503050406030204" pitchFamily="18" charset="0"/>
              </a:rPr>
              <a:t>te vergelijken met het leveren van auto’s zonder deugdelijke remmen</a:t>
            </a:r>
          </a:p>
          <a:p>
            <a:pPr algn="r">
              <a:lnSpc>
                <a:spcPts val="2400"/>
              </a:lnSpc>
            </a:pPr>
            <a:r>
              <a:rPr lang="nl-NL" sz="1400">
                <a:solidFill>
                  <a:srgbClr val="404040"/>
                </a:solidFill>
                <a:latin typeface="Cambria" panose="02040503050406030204" pitchFamily="18" charset="0"/>
              </a:rPr>
              <a:t>Medisch Contact 22 maart</a:t>
            </a:r>
            <a:endParaRPr lang="nl-NL" sz="1400" b="1" spc="30">
              <a:solidFill>
                <a:srgbClr val="FF0000"/>
              </a:solidFill>
              <a:latin typeface="Cambria" panose="02040503050406030204" pitchFamily="18" charset="0"/>
            </a:endParaRPr>
          </a:p>
        </p:txBody>
      </p:sp>
      <p:sp>
        <p:nvSpPr>
          <p:cNvPr id="17" name="Rectangle 16">
            <a:extLst>
              <a:ext uri="{FF2B5EF4-FFF2-40B4-BE49-F238E27FC236}">
                <a16:creationId xmlns:a16="http://schemas.microsoft.com/office/drawing/2014/main" id="{52E3B654-D239-427A-9F62-E12782AA8DD9}"/>
              </a:ext>
            </a:extLst>
          </p:cNvPr>
          <p:cNvSpPr/>
          <p:nvPr/>
        </p:nvSpPr>
        <p:spPr>
          <a:xfrm>
            <a:off x="539552" y="6021288"/>
            <a:ext cx="8136904" cy="375680"/>
          </a:xfrm>
          <a:prstGeom prst="rect">
            <a:avLst/>
          </a:prstGeom>
          <a:solidFill>
            <a:srgbClr val="FFFFCC"/>
          </a:solidFill>
        </p:spPr>
        <p:txBody>
          <a:bodyPr wrap="square">
            <a:spAutoFit/>
          </a:bodyPr>
          <a:lstStyle/>
          <a:p>
            <a:pPr algn="ctr">
              <a:lnSpc>
                <a:spcPts val="2400"/>
              </a:lnSpc>
              <a:spcAft>
                <a:spcPts val="600"/>
              </a:spcAft>
            </a:pPr>
            <a:r>
              <a:rPr lang="nl-NL" spc="50">
                <a:solidFill>
                  <a:srgbClr val="0000FF"/>
                </a:solidFill>
                <a:latin typeface="Cambria" panose="02040503050406030204" pitchFamily="18" charset="0"/>
              </a:rPr>
              <a:t>geleidelijker kan alleen  m.b.v. magistraal bereide (lagere) doseringen</a:t>
            </a:r>
          </a:p>
        </p:txBody>
      </p:sp>
      <p:grpSp>
        <p:nvGrpSpPr>
          <p:cNvPr id="3" name="Group 2">
            <a:extLst>
              <a:ext uri="{FF2B5EF4-FFF2-40B4-BE49-F238E27FC236}">
                <a16:creationId xmlns:a16="http://schemas.microsoft.com/office/drawing/2014/main" id="{89C66FA8-AC42-476F-8422-3491E3287B05}"/>
              </a:ext>
            </a:extLst>
          </p:cNvPr>
          <p:cNvGrpSpPr/>
          <p:nvPr/>
        </p:nvGrpSpPr>
        <p:grpSpPr>
          <a:xfrm>
            <a:off x="2646040" y="1030443"/>
            <a:ext cx="3851920" cy="2160240"/>
            <a:chOff x="2646040" y="1030443"/>
            <a:chExt cx="3851920" cy="2160240"/>
          </a:xfrm>
        </p:grpSpPr>
        <p:grpSp>
          <p:nvGrpSpPr>
            <p:cNvPr id="39" name="Group 38">
              <a:extLst>
                <a:ext uri="{FF2B5EF4-FFF2-40B4-BE49-F238E27FC236}">
                  <a16:creationId xmlns:a16="http://schemas.microsoft.com/office/drawing/2014/main" id="{025C5E27-0FFD-4F73-8DDF-7EC5F12AEB5E}"/>
                </a:ext>
              </a:extLst>
            </p:cNvPr>
            <p:cNvGrpSpPr/>
            <p:nvPr/>
          </p:nvGrpSpPr>
          <p:grpSpPr>
            <a:xfrm>
              <a:off x="2646040" y="1030443"/>
              <a:ext cx="3851920" cy="2160240"/>
              <a:chOff x="4644008" y="980728"/>
              <a:chExt cx="3851920" cy="2160240"/>
            </a:xfrm>
          </p:grpSpPr>
          <p:pic>
            <p:nvPicPr>
              <p:cNvPr id="38" name="Picture 37">
                <a:extLst>
                  <a:ext uri="{FF2B5EF4-FFF2-40B4-BE49-F238E27FC236}">
                    <a16:creationId xmlns:a16="http://schemas.microsoft.com/office/drawing/2014/main" id="{7EB0DE3E-DD8F-43E1-AA96-372775EF8376}"/>
                  </a:ext>
                </a:extLst>
              </p:cNvPr>
              <p:cNvPicPr>
                <a:picLocks noChangeAspect="1"/>
              </p:cNvPicPr>
              <p:nvPr/>
            </p:nvPicPr>
            <p:blipFill rotWithShape="1">
              <a:blip r:embed="rId3"/>
              <a:srcRect l="51124" r="262"/>
              <a:stretch/>
            </p:blipFill>
            <p:spPr>
              <a:xfrm>
                <a:off x="4644008" y="980728"/>
                <a:ext cx="3851920" cy="2160240"/>
              </a:xfrm>
              <a:prstGeom prst="rect">
                <a:avLst/>
              </a:prstGeom>
            </p:spPr>
          </p:pic>
          <p:sp>
            <p:nvSpPr>
              <p:cNvPr id="31" name="TextBox 30">
                <a:extLst>
                  <a:ext uri="{FF2B5EF4-FFF2-40B4-BE49-F238E27FC236}">
                    <a16:creationId xmlns:a16="http://schemas.microsoft.com/office/drawing/2014/main" id="{2BE09B4F-8B23-4DC3-9804-88E91A0D5B48}"/>
                  </a:ext>
                </a:extLst>
              </p:cNvPr>
              <p:cNvSpPr txBox="1"/>
              <p:nvPr/>
            </p:nvSpPr>
            <p:spPr>
              <a:xfrm>
                <a:off x="5652120" y="1609550"/>
                <a:ext cx="870751" cy="261610"/>
              </a:xfrm>
              <a:prstGeom prst="rect">
                <a:avLst/>
              </a:prstGeom>
              <a:noFill/>
            </p:spPr>
            <p:txBody>
              <a:bodyPr wrap="none" rtlCol="0">
                <a:spAutoFit/>
              </a:bodyPr>
              <a:lstStyle/>
              <a:p>
                <a:r>
                  <a:rPr lang="en-GB" sz="1100">
                    <a:solidFill>
                      <a:srgbClr val="0000FF"/>
                    </a:solidFill>
                    <a:latin typeface="Verdana" panose="020B0604030504040204" pitchFamily="34" charset="0"/>
                    <a:ea typeface="Verdana" panose="020B0604030504040204" pitchFamily="34" charset="0"/>
                    <a:cs typeface="Verdana" panose="020B0604030504040204" pitchFamily="34" charset="0"/>
                  </a:rPr>
                  <a:t>112,5 mg</a:t>
                </a:r>
                <a:endParaRPr lang="nl-NL" sz="110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a:extLst>
                  <a:ext uri="{FF2B5EF4-FFF2-40B4-BE49-F238E27FC236}">
                    <a16:creationId xmlns:a16="http://schemas.microsoft.com/office/drawing/2014/main" id="{13C5E09D-1F08-45AB-8272-75540E0EFEEE}"/>
                  </a:ext>
                </a:extLst>
              </p:cNvPr>
              <p:cNvSpPr txBox="1"/>
              <p:nvPr/>
            </p:nvSpPr>
            <p:spPr>
              <a:xfrm>
                <a:off x="7319409" y="2458392"/>
                <a:ext cx="780983" cy="261610"/>
              </a:xfrm>
              <a:prstGeom prst="rect">
                <a:avLst/>
              </a:prstGeom>
              <a:noFill/>
            </p:spPr>
            <p:txBody>
              <a:bodyPr wrap="none" rtlCol="0">
                <a:spAutoFit/>
              </a:bodyPr>
              <a:lstStyle/>
              <a:p>
                <a:r>
                  <a:rPr lang="en-GB" sz="1100">
                    <a:solidFill>
                      <a:srgbClr val="0000FF"/>
                    </a:solidFill>
                    <a:latin typeface="Verdana" panose="020B0604030504040204" pitchFamily="34" charset="0"/>
                    <a:ea typeface="Verdana" panose="020B0604030504040204" pitchFamily="34" charset="0"/>
                    <a:cs typeface="Verdana" panose="020B0604030504040204" pitchFamily="34" charset="0"/>
                  </a:rPr>
                  <a:t>37,5 mg</a:t>
                </a:r>
                <a:endParaRPr lang="nl-NL" sz="110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a:extLst>
                  <a:ext uri="{FF2B5EF4-FFF2-40B4-BE49-F238E27FC236}">
                    <a16:creationId xmlns:a16="http://schemas.microsoft.com/office/drawing/2014/main" id="{DA98315E-4D1E-448C-8C6C-C89F5400D85F}"/>
                  </a:ext>
                </a:extLst>
              </p:cNvPr>
              <p:cNvSpPr txBox="1"/>
              <p:nvPr/>
            </p:nvSpPr>
            <p:spPr>
              <a:xfrm>
                <a:off x="4929040" y="1192508"/>
                <a:ext cx="795769" cy="261610"/>
              </a:xfrm>
              <a:prstGeom prst="rect">
                <a:avLst/>
              </a:prstGeom>
              <a:noFill/>
            </p:spPr>
            <p:txBody>
              <a:bodyPr wrap="square" rtlCol="0">
                <a:spAutoFit/>
              </a:bodyPr>
              <a:lstStyle/>
              <a:p>
                <a:r>
                  <a:rPr lang="en-GB" sz="1100">
                    <a:solidFill>
                      <a:srgbClr val="0000FF"/>
                    </a:solidFill>
                    <a:latin typeface="Verdana" panose="020B0604030504040204" pitchFamily="34" charset="0"/>
                    <a:ea typeface="Verdana" panose="020B0604030504040204" pitchFamily="34" charset="0"/>
                    <a:cs typeface="Verdana" panose="020B0604030504040204" pitchFamily="34" charset="0"/>
                  </a:rPr>
                  <a:t>150 mg</a:t>
                </a:r>
                <a:endParaRPr lang="nl-NL" sz="110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extBox 35">
                <a:extLst>
                  <a:ext uri="{FF2B5EF4-FFF2-40B4-BE49-F238E27FC236}">
                    <a16:creationId xmlns:a16="http://schemas.microsoft.com/office/drawing/2014/main" id="{0C5B40E8-C2A6-4238-9651-D415F3E81BD4}"/>
                  </a:ext>
                </a:extLst>
              </p:cNvPr>
              <p:cNvSpPr txBox="1"/>
              <p:nvPr/>
            </p:nvSpPr>
            <p:spPr>
              <a:xfrm>
                <a:off x="6631354" y="2052222"/>
                <a:ext cx="639919" cy="261610"/>
              </a:xfrm>
              <a:prstGeom prst="rect">
                <a:avLst/>
              </a:prstGeom>
              <a:noFill/>
            </p:spPr>
            <p:txBody>
              <a:bodyPr wrap="none" rtlCol="0">
                <a:spAutoFit/>
              </a:bodyPr>
              <a:lstStyle/>
              <a:p>
                <a:r>
                  <a:rPr lang="en-GB" sz="1100">
                    <a:solidFill>
                      <a:srgbClr val="0000FF"/>
                    </a:solidFill>
                    <a:latin typeface="Verdana" panose="020B0604030504040204" pitchFamily="34" charset="0"/>
                    <a:ea typeface="Verdana" panose="020B0604030504040204" pitchFamily="34" charset="0"/>
                    <a:cs typeface="Verdana" panose="020B0604030504040204" pitchFamily="34" charset="0"/>
                  </a:rPr>
                  <a:t>75 mg</a:t>
                </a:r>
                <a:endParaRPr lang="nl-NL" sz="110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 name="TextBox 1">
              <a:extLst>
                <a:ext uri="{FF2B5EF4-FFF2-40B4-BE49-F238E27FC236}">
                  <a16:creationId xmlns:a16="http://schemas.microsoft.com/office/drawing/2014/main" id="{77BA6DA6-7AFA-4402-BCC7-5B3397BEBD46}"/>
                </a:ext>
              </a:extLst>
            </p:cNvPr>
            <p:cNvSpPr txBox="1"/>
            <p:nvPr/>
          </p:nvSpPr>
          <p:spPr>
            <a:xfrm>
              <a:off x="3027399" y="2232742"/>
              <a:ext cx="1605987" cy="584775"/>
            </a:xfrm>
            <a:prstGeom prst="rect">
              <a:avLst/>
            </a:prstGeom>
            <a:noFill/>
          </p:spPr>
          <p:txBody>
            <a:bodyPr wrap="square" rtlCol="0">
              <a:spAutoFit/>
            </a:bodyPr>
            <a:lstStyle/>
            <a:p>
              <a:pPr algn="ctr"/>
              <a:r>
                <a:rPr lang="en-GB" sz="1600" b="1" spc="300">
                  <a:solidFill>
                    <a:srgbClr val="FF0000"/>
                  </a:solidFill>
                  <a:latin typeface="Cambria" panose="02040503050406030204" pitchFamily="18" charset="0"/>
                  <a:ea typeface="Cambria" panose="02040503050406030204" pitchFamily="18" charset="0"/>
                </a:rPr>
                <a:t>maximaal haalbare</a:t>
              </a:r>
            </a:p>
          </p:txBody>
        </p:sp>
      </p:grpSp>
    </p:spTree>
    <p:extLst>
      <p:ext uri="{BB962C8B-B14F-4D97-AF65-F5344CB8AC3E}">
        <p14:creationId xmlns:p14="http://schemas.microsoft.com/office/powerpoint/2010/main" val="2450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9552" y="1365747"/>
            <a:ext cx="5184575" cy="4449042"/>
            <a:chOff x="683569" y="892770"/>
            <a:chExt cx="3637240" cy="3121227"/>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894440"/>
              <a:ext cx="3637240" cy="311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83569" y="892770"/>
              <a:ext cx="39558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Box 3"/>
          <p:cNvSpPr txBox="1"/>
          <p:nvPr/>
        </p:nvSpPr>
        <p:spPr>
          <a:xfrm>
            <a:off x="6228184" y="4559786"/>
            <a:ext cx="2664296" cy="669414"/>
          </a:xfrm>
          <a:prstGeom prst="rect">
            <a:avLst/>
          </a:prstGeom>
          <a:noFill/>
        </p:spPr>
        <p:txBody>
          <a:bodyPr wrap="square" rtlCol="0">
            <a:spAutoFit/>
          </a:bodyPr>
          <a:lstStyle/>
          <a:p>
            <a:pPr marL="266700" indent="-266700">
              <a:lnSpc>
                <a:spcPts val="1500"/>
              </a:lnSpc>
              <a:defRPr/>
            </a:pPr>
            <a:r>
              <a:rPr lang="en-GB" sz="105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t>
            </a:r>
            <a:r>
              <a:rPr lang="en-GB" sz="1050">
                <a:solidFill>
                  <a:srgbClr val="404040"/>
                </a:solidFill>
                <a:latin typeface="Verdana" panose="020B0604030504040204" pitchFamily="34" charset="0"/>
                <a:ea typeface="Verdana" panose="020B0604030504040204" pitchFamily="34" charset="0"/>
                <a:cs typeface="Verdana" panose="020B0604030504040204" pitchFamily="34" charset="0"/>
              </a:rPr>
              <a:t> laagste verkrijgbare dosis  </a:t>
            </a:r>
          </a:p>
          <a:p>
            <a:pPr marL="266700" indent="-266700">
              <a:lnSpc>
                <a:spcPts val="1500"/>
              </a:lnSpc>
              <a:defRPr/>
            </a:pPr>
            <a:r>
              <a:rPr lang="en-GB" sz="1050">
                <a:solidFill>
                  <a:srgbClr val="00B050"/>
                </a:solidFill>
                <a:latin typeface="Verdana" panose="020B0604030504040204" pitchFamily="34" charset="0"/>
                <a:ea typeface="Verdana" panose="020B0604030504040204" pitchFamily="34" charset="0"/>
                <a:cs typeface="Verdana" panose="020B0604030504040204" pitchFamily="34" charset="0"/>
              </a:rPr>
              <a:t>---</a:t>
            </a:r>
            <a:r>
              <a:rPr lang="en-GB" sz="1050">
                <a:solidFill>
                  <a:srgbClr val="404040"/>
                </a:solidFill>
                <a:latin typeface="Verdana" panose="020B0604030504040204" pitchFamily="34" charset="0"/>
                <a:ea typeface="Verdana" panose="020B0604030504040204" pitchFamily="34" charset="0"/>
                <a:cs typeface="Verdana" panose="020B0604030504040204" pitchFamily="34" charset="0"/>
              </a:rPr>
              <a:t> laagste '</a:t>
            </a:r>
            <a:r>
              <a:rPr lang="en-GB" sz="1050" i="1">
                <a:solidFill>
                  <a:srgbClr val="404040"/>
                </a:solidFill>
                <a:latin typeface="Verdana" panose="020B0604030504040204" pitchFamily="34" charset="0"/>
                <a:ea typeface="Verdana" panose="020B0604030504040204" pitchFamily="34" charset="0"/>
                <a:cs typeface="Verdana" panose="020B0604030504040204" pitchFamily="34" charset="0"/>
              </a:rPr>
              <a:t>klinisch effectieve dosis'</a:t>
            </a:r>
          </a:p>
          <a:p>
            <a:pPr marL="266700" indent="-266700">
              <a:lnSpc>
                <a:spcPts val="1500"/>
              </a:lnSpc>
              <a:defRPr/>
            </a:pPr>
            <a:r>
              <a:rPr lang="en-GB" sz="1050">
                <a:solidFill>
                  <a:srgbClr val="0000FF"/>
                </a:solidFill>
                <a:latin typeface="Verdana" panose="020B0604030504040204" pitchFamily="34" charset="0"/>
                <a:ea typeface="Verdana" panose="020B0604030504040204" pitchFamily="34" charset="0"/>
                <a:cs typeface="Verdana" panose="020B0604030504040204" pitchFamily="34" charset="0"/>
              </a:rPr>
              <a:t>---</a:t>
            </a:r>
            <a:r>
              <a:rPr lang="en-GB" sz="1050">
                <a:solidFill>
                  <a:srgbClr val="404040"/>
                </a:solidFill>
                <a:latin typeface="Verdana" panose="020B0604030504040204" pitchFamily="34" charset="0"/>
                <a:ea typeface="Verdana" panose="020B0604030504040204" pitchFamily="34" charset="0"/>
                <a:cs typeface="Verdana" panose="020B0604030504040204" pitchFamily="34" charset="0"/>
              </a:rPr>
              <a:t> meeste patienten ≥150 mg</a:t>
            </a:r>
            <a:endParaRPr lang="nl-NL" sz="105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2"/>
          <p:cNvSpPr txBox="1">
            <a:spLocks noChangeArrowheads="1"/>
          </p:cNvSpPr>
          <p:nvPr/>
        </p:nvSpPr>
        <p:spPr bwMode="auto">
          <a:xfrm>
            <a:off x="539552" y="836712"/>
            <a:ext cx="6264696" cy="235233"/>
          </a:xfrm>
          <a:prstGeom prst="rect">
            <a:avLst/>
          </a:prstGeom>
          <a:noFill/>
          <a:ln w="9525">
            <a:noFill/>
            <a:miter lim="800000"/>
            <a:headEnd/>
            <a:tailEnd/>
          </a:ln>
        </p:spPr>
        <p:txBody>
          <a:bodyPr anchor="ctr"/>
          <a:lstStyle/>
          <a:p>
            <a:pPr>
              <a:defRPr/>
            </a:pPr>
            <a:r>
              <a:rPr lang="nl-NL">
                <a:solidFill>
                  <a:srgbClr val="404040"/>
                </a:solidFill>
                <a:latin typeface="Cambria" panose="02040503050406030204" pitchFamily="18" charset="0"/>
              </a:rPr>
              <a:t>SSRI’s blokkeren heropname neurotransmitters</a:t>
            </a:r>
          </a:p>
        </p:txBody>
      </p:sp>
      <p:sp>
        <p:nvSpPr>
          <p:cNvPr id="8" name="Rectangle 2">
            <a:extLst>
              <a:ext uri="{FF2B5EF4-FFF2-40B4-BE49-F238E27FC236}">
                <a16:creationId xmlns:a16="http://schemas.microsoft.com/office/drawing/2014/main" id="{474D9701-4899-48D1-91C2-3B1F95C9AF90}"/>
              </a:ext>
            </a:extLst>
          </p:cNvPr>
          <p:cNvSpPr txBox="1">
            <a:spLocks noChangeArrowheads="1"/>
          </p:cNvSpPr>
          <p:nvPr/>
        </p:nvSpPr>
        <p:spPr bwMode="auto">
          <a:xfrm>
            <a:off x="539552" y="192093"/>
            <a:ext cx="6030417" cy="427713"/>
          </a:xfrm>
          <a:prstGeom prst="rect">
            <a:avLst/>
          </a:prstGeom>
          <a:noFill/>
          <a:ln w="9525">
            <a:noFill/>
            <a:miter lim="800000"/>
            <a:headEnd/>
            <a:tailEnd/>
          </a:ln>
        </p:spPr>
        <p:txBody>
          <a:bodyPr anchor="ctr"/>
          <a:lstStyle/>
          <a:p>
            <a:pPr>
              <a:defRPr/>
            </a:pPr>
            <a:r>
              <a:rPr lang="en-GB" spc="50">
                <a:solidFill>
                  <a:srgbClr val="0000FF"/>
                </a:solidFill>
                <a:latin typeface="Cambria" panose="02040503050406030204" pitchFamily="18" charset="0"/>
              </a:rPr>
              <a:t>waarom aan het eind steeds langzamer?</a:t>
            </a:r>
            <a:endParaRPr lang="nl-NL" spc="50" dirty="0">
              <a:solidFill>
                <a:srgbClr val="0000FF"/>
              </a:solidFill>
              <a:latin typeface="Cambria" panose="02040503050406030204" pitchFamily="18" charset="0"/>
            </a:endParaRPr>
          </a:p>
        </p:txBody>
      </p:sp>
    </p:spTree>
    <p:extLst>
      <p:ext uri="{BB962C8B-B14F-4D97-AF65-F5344CB8AC3E}">
        <p14:creationId xmlns:p14="http://schemas.microsoft.com/office/powerpoint/2010/main" val="21303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68127"/>
            <a:ext cx="5184575" cy="444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39552" y="1365747"/>
            <a:ext cx="563873" cy="410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tangle 61"/>
          <p:cNvSpPr/>
          <p:nvPr/>
        </p:nvSpPr>
        <p:spPr>
          <a:xfrm>
            <a:off x="539750" y="5949280"/>
            <a:ext cx="8079581" cy="456472"/>
          </a:xfrm>
          <a:prstGeom prst="rect">
            <a:avLst/>
          </a:prstGeom>
          <a:solidFill>
            <a:schemeClr val="bg1"/>
          </a:solidFill>
        </p:spPr>
        <p:txBody>
          <a:bodyPr wrap="square">
            <a:spAutoFit/>
          </a:bodyPr>
          <a:lstStyle/>
          <a:p>
            <a:pPr>
              <a:lnSpc>
                <a:spcPct val="150000"/>
              </a:lnSpc>
              <a:spcAft>
                <a:spcPts val="1800"/>
              </a:spcAft>
              <a:buClr>
                <a:schemeClr val="bg1"/>
              </a:buClr>
            </a:pPr>
            <a:r>
              <a:rPr lang="nl-NL">
                <a:solidFill>
                  <a:srgbClr val="0000FF"/>
                </a:solidFill>
                <a:latin typeface="Cambria" panose="02040503050406030204" pitchFamily="18" charset="0"/>
                <a:cs typeface="Times New Roman" panose="02020603050405020304" pitchFamily="18" charset="0"/>
              </a:rPr>
              <a:t>Laatste fase moet in kleinere stappen =&gt; lagere doseringen nodig !</a:t>
            </a:r>
          </a:p>
        </p:txBody>
      </p:sp>
      <p:sp>
        <p:nvSpPr>
          <p:cNvPr id="23" name="Rectangle 22"/>
          <p:cNvSpPr/>
          <p:nvPr/>
        </p:nvSpPr>
        <p:spPr>
          <a:xfrm>
            <a:off x="5940152" y="1854968"/>
            <a:ext cx="2880320" cy="400110"/>
          </a:xfrm>
          <a:prstGeom prst="rect">
            <a:avLst/>
          </a:prstGeom>
          <a:solidFill>
            <a:schemeClr val="bg1"/>
          </a:solidFill>
        </p:spPr>
        <p:txBody>
          <a:bodyPr wrap="square">
            <a:spAutoFit/>
          </a:bodyPr>
          <a:lstStyle/>
          <a:p>
            <a:pPr>
              <a:spcAft>
                <a:spcPts val="1200"/>
              </a:spcAft>
              <a:buClr>
                <a:srgbClr val="404040"/>
              </a:buClr>
              <a:tabLst>
                <a:tab pos="627063" algn="l"/>
                <a:tab pos="1255713" algn="l"/>
                <a:tab pos="1612900" algn="l"/>
              </a:tabLst>
            </a:pPr>
            <a:r>
              <a:rPr lang="nl-NL" sz="2000">
                <a:solidFill>
                  <a:srgbClr val="404040"/>
                </a:solidFill>
                <a:latin typeface="Cambria" panose="02040503050406030204" pitchFamily="18" charset="0"/>
                <a:cs typeface="Times New Roman" panose="02020603050405020304" pitchFamily="18" charset="0"/>
              </a:rPr>
              <a:t>stap 1:   225   </a:t>
            </a:r>
            <a:r>
              <a:rPr lang="nl-NL" sz="2000">
                <a:solidFill>
                  <a:srgbClr val="404040"/>
                </a:solidFill>
                <a:latin typeface="Cambria"/>
                <a:cs typeface="Times New Roman" panose="02020603050405020304" pitchFamily="18" charset="0"/>
              </a:rPr>
              <a:t>⟹</a:t>
            </a:r>
            <a:r>
              <a:rPr lang="nl-NL" sz="2000">
                <a:solidFill>
                  <a:srgbClr val="404040"/>
                </a:solidFill>
                <a:latin typeface="Cambria" panose="02040503050406030204" pitchFamily="18" charset="0"/>
                <a:cs typeface="Times New Roman" panose="02020603050405020304" pitchFamily="18" charset="0"/>
              </a:rPr>
              <a:t> 188</a:t>
            </a:r>
          </a:p>
        </p:txBody>
      </p:sp>
      <p:sp>
        <p:nvSpPr>
          <p:cNvPr id="24" name="Rectangle 23"/>
          <p:cNvSpPr/>
          <p:nvPr/>
        </p:nvSpPr>
        <p:spPr>
          <a:xfrm>
            <a:off x="5940152" y="2283876"/>
            <a:ext cx="2880320" cy="400110"/>
          </a:xfrm>
          <a:prstGeom prst="rect">
            <a:avLst/>
          </a:prstGeom>
          <a:solidFill>
            <a:schemeClr val="bg1"/>
          </a:solidFill>
        </p:spPr>
        <p:txBody>
          <a:bodyPr wrap="square">
            <a:spAutoFit/>
          </a:bodyPr>
          <a:lstStyle/>
          <a:p>
            <a:pPr>
              <a:spcAft>
                <a:spcPts val="1200"/>
              </a:spcAft>
              <a:buClr>
                <a:srgbClr val="404040"/>
              </a:buClr>
              <a:tabLst>
                <a:tab pos="627063" algn="l"/>
                <a:tab pos="1255713" algn="l"/>
                <a:tab pos="1612900" algn="l"/>
              </a:tabLst>
            </a:pPr>
            <a:r>
              <a:rPr lang="nl-NL" sz="2000">
                <a:solidFill>
                  <a:srgbClr val="404040"/>
                </a:solidFill>
                <a:latin typeface="Cambria" panose="02040503050406030204" pitchFamily="18" charset="0"/>
                <a:cs typeface="Times New Roman" panose="02020603050405020304" pitchFamily="18" charset="0"/>
              </a:rPr>
              <a:t>stap 2:   188   </a:t>
            </a:r>
            <a:r>
              <a:rPr lang="nl-NL" sz="2000">
                <a:solidFill>
                  <a:srgbClr val="404040"/>
                </a:solidFill>
                <a:latin typeface="Cambria"/>
                <a:cs typeface="Times New Roman" panose="02020603050405020304" pitchFamily="18" charset="0"/>
              </a:rPr>
              <a:t>⟹</a:t>
            </a:r>
            <a:r>
              <a:rPr lang="nl-NL" sz="2000">
                <a:solidFill>
                  <a:srgbClr val="404040"/>
                </a:solidFill>
                <a:latin typeface="Cambria" panose="02040503050406030204" pitchFamily="18" charset="0"/>
                <a:cs typeface="Times New Roman" panose="02020603050405020304" pitchFamily="18" charset="0"/>
              </a:rPr>
              <a:t>  150</a:t>
            </a:r>
          </a:p>
        </p:txBody>
      </p:sp>
      <p:sp>
        <p:nvSpPr>
          <p:cNvPr id="26" name="Rectangle 25"/>
          <p:cNvSpPr/>
          <p:nvPr/>
        </p:nvSpPr>
        <p:spPr>
          <a:xfrm>
            <a:off x="5940151" y="2721748"/>
            <a:ext cx="2953024" cy="400110"/>
          </a:xfrm>
          <a:prstGeom prst="rect">
            <a:avLst/>
          </a:prstGeom>
          <a:solidFill>
            <a:schemeClr val="bg1"/>
          </a:solidFill>
        </p:spPr>
        <p:txBody>
          <a:bodyPr wrap="square">
            <a:spAutoFit/>
          </a:bodyPr>
          <a:lstStyle/>
          <a:p>
            <a:pPr>
              <a:spcAft>
                <a:spcPts val="1200"/>
              </a:spcAft>
              <a:buClr>
                <a:srgbClr val="404040"/>
              </a:buClr>
              <a:tabLst>
                <a:tab pos="627063" algn="l"/>
                <a:tab pos="1255713" algn="l"/>
                <a:tab pos="1612900" algn="l"/>
              </a:tabLst>
            </a:pPr>
            <a:r>
              <a:rPr lang="nl-NL" sz="2000">
                <a:solidFill>
                  <a:srgbClr val="404040"/>
                </a:solidFill>
                <a:latin typeface="Cambria" panose="02040503050406030204" pitchFamily="18" charset="0"/>
                <a:cs typeface="Times New Roman" panose="02020603050405020304" pitchFamily="18" charset="0"/>
              </a:rPr>
              <a:t>stap 3:   150   </a:t>
            </a:r>
            <a:r>
              <a:rPr lang="nl-NL" sz="2000">
                <a:solidFill>
                  <a:srgbClr val="404040"/>
                </a:solidFill>
                <a:latin typeface="Cambria"/>
                <a:cs typeface="Times New Roman" panose="02020603050405020304" pitchFamily="18" charset="0"/>
              </a:rPr>
              <a:t>⟹</a:t>
            </a:r>
            <a:r>
              <a:rPr lang="nl-NL" sz="2000">
                <a:solidFill>
                  <a:srgbClr val="404040"/>
                </a:solidFill>
                <a:latin typeface="Cambria" panose="02040503050406030204" pitchFamily="18" charset="0"/>
                <a:cs typeface="Times New Roman" panose="02020603050405020304" pitchFamily="18" charset="0"/>
              </a:rPr>
              <a:t>  113</a:t>
            </a:r>
          </a:p>
        </p:txBody>
      </p:sp>
      <p:sp>
        <p:nvSpPr>
          <p:cNvPr id="27" name="Rectangle 26"/>
          <p:cNvSpPr/>
          <p:nvPr/>
        </p:nvSpPr>
        <p:spPr>
          <a:xfrm>
            <a:off x="5940152" y="4022994"/>
            <a:ext cx="2953022" cy="400110"/>
          </a:xfrm>
          <a:prstGeom prst="rect">
            <a:avLst/>
          </a:prstGeom>
          <a:solidFill>
            <a:schemeClr val="bg1"/>
          </a:solidFill>
        </p:spPr>
        <p:txBody>
          <a:bodyPr wrap="square">
            <a:spAutoFit/>
          </a:bodyPr>
          <a:lstStyle/>
          <a:p>
            <a:pPr>
              <a:spcAft>
                <a:spcPts val="1200"/>
              </a:spcAft>
              <a:buClr>
                <a:srgbClr val="404040"/>
              </a:buClr>
              <a:tabLst>
                <a:tab pos="627063" algn="l"/>
                <a:tab pos="1255713" algn="l"/>
                <a:tab pos="1612900" algn="l"/>
              </a:tabLst>
            </a:pPr>
            <a:r>
              <a:rPr lang="nl-NL" sz="2000">
                <a:solidFill>
                  <a:srgbClr val="404040"/>
                </a:solidFill>
                <a:latin typeface="Cambria" panose="02040503050406030204" pitchFamily="18" charset="0"/>
                <a:cs typeface="Times New Roman" panose="02020603050405020304" pitchFamily="18" charset="0"/>
              </a:rPr>
              <a:t>stap 6:      38   </a:t>
            </a:r>
            <a:r>
              <a:rPr lang="nl-NL" sz="2000">
                <a:solidFill>
                  <a:srgbClr val="404040"/>
                </a:solidFill>
                <a:latin typeface="Cambria"/>
                <a:cs typeface="Times New Roman" panose="02020603050405020304" pitchFamily="18" charset="0"/>
              </a:rPr>
              <a:t>⟹</a:t>
            </a:r>
            <a:r>
              <a:rPr lang="nl-NL" sz="2000">
                <a:solidFill>
                  <a:srgbClr val="404040"/>
                </a:solidFill>
                <a:latin typeface="Cambria" panose="02040503050406030204" pitchFamily="18" charset="0"/>
                <a:cs typeface="Times New Roman" panose="02020603050405020304" pitchFamily="18" charset="0"/>
              </a:rPr>
              <a:t>    0</a:t>
            </a:r>
          </a:p>
        </p:txBody>
      </p:sp>
      <p:sp>
        <p:nvSpPr>
          <p:cNvPr id="29" name="Rectangle 28"/>
          <p:cNvSpPr/>
          <p:nvPr/>
        </p:nvSpPr>
        <p:spPr>
          <a:xfrm>
            <a:off x="5940151" y="3159621"/>
            <a:ext cx="2953023" cy="400110"/>
          </a:xfrm>
          <a:prstGeom prst="rect">
            <a:avLst/>
          </a:prstGeom>
          <a:solidFill>
            <a:schemeClr val="bg1"/>
          </a:solidFill>
        </p:spPr>
        <p:txBody>
          <a:bodyPr wrap="square">
            <a:spAutoFit/>
          </a:bodyPr>
          <a:lstStyle/>
          <a:p>
            <a:pPr>
              <a:spcAft>
                <a:spcPts val="1200"/>
              </a:spcAft>
              <a:buClr>
                <a:srgbClr val="404040"/>
              </a:buClr>
              <a:tabLst>
                <a:tab pos="627063" algn="l"/>
                <a:tab pos="1255713" algn="l"/>
                <a:tab pos="1612900" algn="l"/>
              </a:tabLst>
            </a:pPr>
            <a:r>
              <a:rPr lang="nl-NL" sz="2000">
                <a:solidFill>
                  <a:srgbClr val="404040"/>
                </a:solidFill>
                <a:latin typeface="Cambria" panose="02040503050406030204" pitchFamily="18" charset="0"/>
                <a:cs typeface="Times New Roman" panose="02020603050405020304" pitchFamily="18" charset="0"/>
              </a:rPr>
              <a:t>stap 4:   113    </a:t>
            </a:r>
            <a:r>
              <a:rPr lang="nl-NL" sz="2000">
                <a:solidFill>
                  <a:srgbClr val="404040"/>
                </a:solidFill>
                <a:latin typeface="Cambria"/>
                <a:cs typeface="Times New Roman" panose="02020603050405020304" pitchFamily="18" charset="0"/>
              </a:rPr>
              <a:t>⟹</a:t>
            </a:r>
            <a:r>
              <a:rPr lang="nl-NL" sz="2000">
                <a:solidFill>
                  <a:srgbClr val="404040"/>
                </a:solidFill>
                <a:latin typeface="Cambria" panose="02040503050406030204" pitchFamily="18" charset="0"/>
                <a:cs typeface="Times New Roman" panose="02020603050405020304" pitchFamily="18" charset="0"/>
              </a:rPr>
              <a:t>   75</a:t>
            </a:r>
          </a:p>
        </p:txBody>
      </p:sp>
      <p:sp>
        <p:nvSpPr>
          <p:cNvPr id="30" name="Rectangle 29"/>
          <p:cNvSpPr/>
          <p:nvPr/>
        </p:nvSpPr>
        <p:spPr>
          <a:xfrm>
            <a:off x="5940152" y="3590946"/>
            <a:ext cx="2953022" cy="400110"/>
          </a:xfrm>
          <a:prstGeom prst="rect">
            <a:avLst/>
          </a:prstGeom>
          <a:solidFill>
            <a:schemeClr val="bg1"/>
          </a:solidFill>
        </p:spPr>
        <p:txBody>
          <a:bodyPr wrap="square">
            <a:spAutoFit/>
          </a:bodyPr>
          <a:lstStyle/>
          <a:p>
            <a:pPr>
              <a:spcAft>
                <a:spcPts val="1200"/>
              </a:spcAft>
              <a:buClr>
                <a:srgbClr val="404040"/>
              </a:buClr>
              <a:tabLst>
                <a:tab pos="627063" algn="l"/>
                <a:tab pos="1255713" algn="l"/>
                <a:tab pos="1612900" algn="l"/>
              </a:tabLst>
            </a:pPr>
            <a:r>
              <a:rPr lang="nl-NL" sz="2000">
                <a:solidFill>
                  <a:srgbClr val="404040"/>
                </a:solidFill>
                <a:latin typeface="Cambria" panose="02040503050406030204" pitchFamily="18" charset="0"/>
                <a:cs typeface="Times New Roman" panose="02020603050405020304" pitchFamily="18" charset="0"/>
              </a:rPr>
              <a:t>stap 5:      75   </a:t>
            </a:r>
            <a:r>
              <a:rPr lang="nl-NL" sz="2000">
                <a:solidFill>
                  <a:srgbClr val="404040"/>
                </a:solidFill>
                <a:latin typeface="Cambria"/>
                <a:cs typeface="Times New Roman" panose="02020603050405020304" pitchFamily="18" charset="0"/>
              </a:rPr>
              <a:t>⟹</a:t>
            </a:r>
            <a:r>
              <a:rPr lang="nl-NL" sz="2000">
                <a:solidFill>
                  <a:srgbClr val="404040"/>
                </a:solidFill>
                <a:latin typeface="Cambria" panose="02040503050406030204" pitchFamily="18" charset="0"/>
                <a:cs typeface="Times New Roman" panose="02020603050405020304" pitchFamily="18" charset="0"/>
              </a:rPr>
              <a:t>    38</a:t>
            </a:r>
          </a:p>
        </p:txBody>
      </p:sp>
      <p:grpSp>
        <p:nvGrpSpPr>
          <p:cNvPr id="2" name="Group 1"/>
          <p:cNvGrpSpPr/>
          <p:nvPr/>
        </p:nvGrpSpPr>
        <p:grpSpPr>
          <a:xfrm>
            <a:off x="4788023" y="1880828"/>
            <a:ext cx="2051140" cy="403831"/>
            <a:chOff x="4788023" y="1880828"/>
            <a:chExt cx="2051140" cy="403831"/>
          </a:xfrm>
          <a:solidFill>
            <a:srgbClr val="FFFF00">
              <a:alpha val="32157"/>
            </a:srgbClr>
          </a:solidFill>
        </p:grpSpPr>
        <p:sp>
          <p:nvSpPr>
            <p:cNvPr id="20" name="Rectangle 19"/>
            <p:cNvSpPr/>
            <p:nvPr/>
          </p:nvSpPr>
          <p:spPr>
            <a:xfrm rot="10800000" flipV="1">
              <a:off x="4788023" y="2260731"/>
              <a:ext cx="576064" cy="23928"/>
            </a:xfrm>
            <a:prstGeom prst="rect">
              <a:avLst/>
            </a:prstGeom>
            <a:grp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tangle 32"/>
            <p:cNvSpPr/>
            <p:nvPr/>
          </p:nvSpPr>
          <p:spPr>
            <a:xfrm rot="10800000" flipV="1">
              <a:off x="5931187" y="1880828"/>
              <a:ext cx="907976" cy="348391"/>
            </a:xfrm>
            <a:prstGeom prst="rect">
              <a:avLst/>
            </a:prstGeom>
            <a:grp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 name="Group 2"/>
          <p:cNvGrpSpPr/>
          <p:nvPr/>
        </p:nvGrpSpPr>
        <p:grpSpPr>
          <a:xfrm>
            <a:off x="4226271" y="2286253"/>
            <a:ext cx="2612892" cy="371874"/>
            <a:chOff x="4226271" y="2286253"/>
            <a:chExt cx="2612892" cy="371874"/>
          </a:xfrm>
          <a:solidFill>
            <a:srgbClr val="FFFF00">
              <a:alpha val="32157"/>
            </a:srgbClr>
          </a:solidFill>
        </p:grpSpPr>
        <p:sp>
          <p:nvSpPr>
            <p:cNvPr id="54" name="Rectangle 53"/>
            <p:cNvSpPr/>
            <p:nvPr/>
          </p:nvSpPr>
          <p:spPr>
            <a:xfrm rot="10800000" flipV="1">
              <a:off x="4226271" y="2286253"/>
              <a:ext cx="568909" cy="25338"/>
            </a:xfrm>
            <a:prstGeom prst="rect">
              <a:avLst/>
            </a:prstGeom>
            <a:grp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tangle 33"/>
            <p:cNvSpPr/>
            <p:nvPr/>
          </p:nvSpPr>
          <p:spPr>
            <a:xfrm rot="10800000" flipV="1">
              <a:off x="5931187" y="2309736"/>
              <a:ext cx="907976" cy="348391"/>
            </a:xfrm>
            <a:prstGeom prst="rect">
              <a:avLst/>
            </a:prstGeom>
            <a:grp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5" name="Group 4"/>
          <p:cNvGrpSpPr/>
          <p:nvPr/>
        </p:nvGrpSpPr>
        <p:grpSpPr>
          <a:xfrm>
            <a:off x="3635077" y="2306264"/>
            <a:ext cx="3204086" cy="789735"/>
            <a:chOff x="3635077" y="2306264"/>
            <a:chExt cx="3204086" cy="789735"/>
          </a:xfrm>
          <a:solidFill>
            <a:srgbClr val="FFFF00">
              <a:alpha val="32157"/>
            </a:srgbClr>
          </a:solidFill>
        </p:grpSpPr>
        <p:sp>
          <p:nvSpPr>
            <p:cNvPr id="19" name="Rectangle 18"/>
            <p:cNvSpPr/>
            <p:nvPr/>
          </p:nvSpPr>
          <p:spPr>
            <a:xfrm>
              <a:off x="3635077" y="2306264"/>
              <a:ext cx="580376" cy="70684"/>
            </a:xfrm>
            <a:prstGeom prst="rect">
              <a:avLst/>
            </a:prstGeom>
            <a:grp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p:cNvSpPr/>
            <p:nvPr/>
          </p:nvSpPr>
          <p:spPr>
            <a:xfrm rot="10800000" flipV="1">
              <a:off x="5931187" y="2747608"/>
              <a:ext cx="907976" cy="348391"/>
            </a:xfrm>
            <a:prstGeom prst="rect">
              <a:avLst/>
            </a:prstGeom>
            <a:grp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 name="Group 9"/>
          <p:cNvGrpSpPr/>
          <p:nvPr/>
        </p:nvGrpSpPr>
        <p:grpSpPr>
          <a:xfrm>
            <a:off x="3048720" y="2370598"/>
            <a:ext cx="3790443" cy="1163274"/>
            <a:chOff x="3048720" y="2370598"/>
            <a:chExt cx="3790443" cy="1163274"/>
          </a:xfrm>
          <a:solidFill>
            <a:srgbClr val="FFFF00">
              <a:alpha val="32157"/>
            </a:srgbClr>
          </a:solidFill>
        </p:grpSpPr>
        <p:sp>
          <p:nvSpPr>
            <p:cNvPr id="55" name="Rectangle 54"/>
            <p:cNvSpPr/>
            <p:nvPr/>
          </p:nvSpPr>
          <p:spPr>
            <a:xfrm>
              <a:off x="3048720" y="2370598"/>
              <a:ext cx="580376" cy="70684"/>
            </a:xfrm>
            <a:prstGeom prst="rect">
              <a:avLst/>
            </a:prstGeom>
            <a:grp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p:cNvSpPr/>
            <p:nvPr/>
          </p:nvSpPr>
          <p:spPr>
            <a:xfrm rot="10800000" flipV="1">
              <a:off x="5931187" y="3185481"/>
              <a:ext cx="907976" cy="348391"/>
            </a:xfrm>
            <a:prstGeom prst="rect">
              <a:avLst/>
            </a:prstGeom>
            <a:grp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up 11"/>
          <p:cNvGrpSpPr/>
          <p:nvPr/>
        </p:nvGrpSpPr>
        <p:grpSpPr>
          <a:xfrm>
            <a:off x="2469796" y="2441283"/>
            <a:ext cx="4369368" cy="1523914"/>
            <a:chOff x="2469796" y="2441283"/>
            <a:chExt cx="4369368" cy="1523914"/>
          </a:xfrm>
          <a:solidFill>
            <a:srgbClr val="FFFF00">
              <a:alpha val="32157"/>
            </a:srgbClr>
          </a:solidFill>
        </p:grpSpPr>
        <p:sp>
          <p:nvSpPr>
            <p:cNvPr id="56" name="Rectangle 55"/>
            <p:cNvSpPr/>
            <p:nvPr/>
          </p:nvSpPr>
          <p:spPr>
            <a:xfrm>
              <a:off x="2469796" y="2441283"/>
              <a:ext cx="585276" cy="242704"/>
            </a:xfrm>
            <a:prstGeom prst="rect">
              <a:avLst/>
            </a:prstGeom>
            <a:grp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tangle 36"/>
            <p:cNvSpPr/>
            <p:nvPr/>
          </p:nvSpPr>
          <p:spPr>
            <a:xfrm rot="10800000" flipV="1">
              <a:off x="5931188" y="3616806"/>
              <a:ext cx="907976" cy="348391"/>
            </a:xfrm>
            <a:prstGeom prst="rect">
              <a:avLst/>
            </a:prstGeom>
            <a:grp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4" name="Group 13"/>
          <p:cNvGrpSpPr/>
          <p:nvPr/>
        </p:nvGrpSpPr>
        <p:grpSpPr>
          <a:xfrm>
            <a:off x="1895773" y="2690813"/>
            <a:ext cx="4943391" cy="2486773"/>
            <a:chOff x="1895773" y="2690813"/>
            <a:chExt cx="4943391" cy="2486773"/>
          </a:xfrm>
          <a:solidFill>
            <a:srgbClr val="FFFF00">
              <a:alpha val="32157"/>
            </a:srgbClr>
          </a:solidFill>
        </p:grpSpPr>
        <p:sp>
          <p:nvSpPr>
            <p:cNvPr id="59" name="Rectangle 58"/>
            <p:cNvSpPr/>
            <p:nvPr/>
          </p:nvSpPr>
          <p:spPr>
            <a:xfrm>
              <a:off x="1895773" y="2690813"/>
              <a:ext cx="565060" cy="2486773"/>
            </a:xfrm>
            <a:prstGeom prst="rect">
              <a:avLst/>
            </a:prstGeom>
            <a:grp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tangle 38"/>
            <p:cNvSpPr/>
            <p:nvPr/>
          </p:nvSpPr>
          <p:spPr>
            <a:xfrm rot="10800000" flipV="1">
              <a:off x="5931188" y="4077072"/>
              <a:ext cx="907976" cy="348391"/>
            </a:xfrm>
            <a:prstGeom prst="rect">
              <a:avLst/>
            </a:prstGeom>
            <a:grp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79384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8E08A28-50CF-46DE-80C3-7215F12D40F7}"/>
              </a:ext>
            </a:extLst>
          </p:cNvPr>
          <p:cNvGrpSpPr/>
          <p:nvPr/>
        </p:nvGrpSpPr>
        <p:grpSpPr>
          <a:xfrm>
            <a:off x="136690" y="831372"/>
            <a:ext cx="4723342" cy="2401684"/>
            <a:chOff x="136690" y="831372"/>
            <a:chExt cx="4723342" cy="2401684"/>
          </a:xfrm>
        </p:grpSpPr>
        <p:sp>
          <p:nvSpPr>
            <p:cNvPr id="63" name="Tekstvak 9">
              <a:extLst>
                <a:ext uri="{FF2B5EF4-FFF2-40B4-BE49-F238E27FC236}">
                  <a16:creationId xmlns:a16="http://schemas.microsoft.com/office/drawing/2014/main" id="{8D212564-D39A-47F3-AB59-9D1C9A93D064}"/>
                </a:ext>
              </a:extLst>
            </p:cNvPr>
            <p:cNvSpPr txBox="1"/>
            <p:nvPr/>
          </p:nvSpPr>
          <p:spPr>
            <a:xfrm>
              <a:off x="136690" y="831372"/>
              <a:ext cx="1631373" cy="338554"/>
            </a:xfrm>
            <a:prstGeom prst="rect">
              <a:avLst/>
            </a:prstGeom>
            <a:noFill/>
          </p:spPr>
          <p:txBody>
            <a:bodyPr wrap="square">
              <a:spAutoFit/>
            </a:bodyPr>
            <a:lstStyle/>
            <a:p>
              <a:pPr>
                <a:defRPr/>
              </a:pPr>
              <a:r>
                <a:rPr lang="en-GB" sz="1600">
                  <a:solidFill>
                    <a:srgbClr val="0000FF"/>
                  </a:solidFill>
                  <a:latin typeface="Cambria" panose="02040503050406030204" pitchFamily="18" charset="0"/>
                </a:rPr>
                <a:t>dosisverlaging</a:t>
              </a:r>
              <a:endParaRPr lang="nl-NL" sz="1600" dirty="0">
                <a:solidFill>
                  <a:srgbClr val="0000FF"/>
                </a:solidFill>
                <a:latin typeface="Cambria" panose="02040503050406030204" pitchFamily="18" charset="0"/>
              </a:endParaRPr>
            </a:p>
          </p:txBody>
        </p:sp>
        <p:grpSp>
          <p:nvGrpSpPr>
            <p:cNvPr id="71" name="Group 70">
              <a:extLst>
                <a:ext uri="{FF2B5EF4-FFF2-40B4-BE49-F238E27FC236}">
                  <a16:creationId xmlns:a16="http://schemas.microsoft.com/office/drawing/2014/main" id="{37B7B2AF-F6B1-4F02-BCEE-CC3AAB808013}"/>
                </a:ext>
              </a:extLst>
            </p:cNvPr>
            <p:cNvGrpSpPr/>
            <p:nvPr/>
          </p:nvGrpSpPr>
          <p:grpSpPr>
            <a:xfrm>
              <a:off x="1866692" y="884628"/>
              <a:ext cx="2993340" cy="2348428"/>
              <a:chOff x="1938700" y="864548"/>
              <a:chExt cx="2993340" cy="2348428"/>
            </a:xfrm>
          </p:grpSpPr>
          <p:grpSp>
            <p:nvGrpSpPr>
              <p:cNvPr id="67" name="Group 66">
                <a:extLst>
                  <a:ext uri="{FF2B5EF4-FFF2-40B4-BE49-F238E27FC236}">
                    <a16:creationId xmlns:a16="http://schemas.microsoft.com/office/drawing/2014/main" id="{6EDC2EE6-B54D-4D8E-9840-8FBAABABB64D}"/>
                  </a:ext>
                </a:extLst>
              </p:cNvPr>
              <p:cNvGrpSpPr/>
              <p:nvPr/>
            </p:nvGrpSpPr>
            <p:grpSpPr>
              <a:xfrm>
                <a:off x="1938700" y="864548"/>
                <a:ext cx="2993340" cy="2348428"/>
                <a:chOff x="1001968" y="1008564"/>
                <a:chExt cx="2993340" cy="2348428"/>
              </a:xfrm>
            </p:grpSpPr>
            <p:pic>
              <p:nvPicPr>
                <p:cNvPr id="4" name="Picture 3">
                  <a:extLst>
                    <a:ext uri="{FF2B5EF4-FFF2-40B4-BE49-F238E27FC236}">
                      <a16:creationId xmlns:a16="http://schemas.microsoft.com/office/drawing/2014/main" id="{8DD50D55-B045-4176-9843-24068671AF25}"/>
                    </a:ext>
                  </a:extLst>
                </p:cNvPr>
                <p:cNvPicPr>
                  <a:picLocks noChangeAspect="1"/>
                </p:cNvPicPr>
                <p:nvPr/>
              </p:nvPicPr>
              <p:blipFill>
                <a:blip r:embed="rId3"/>
                <a:stretch>
                  <a:fillRect/>
                </a:stretch>
              </p:blipFill>
              <p:spPr>
                <a:xfrm>
                  <a:off x="1303373" y="1124744"/>
                  <a:ext cx="2633949" cy="2035164"/>
                </a:xfrm>
                <a:prstGeom prst="rect">
                  <a:avLst/>
                </a:prstGeom>
              </p:spPr>
            </p:pic>
            <p:grpSp>
              <p:nvGrpSpPr>
                <p:cNvPr id="66" name="Group 65">
                  <a:extLst>
                    <a:ext uri="{FF2B5EF4-FFF2-40B4-BE49-F238E27FC236}">
                      <a16:creationId xmlns:a16="http://schemas.microsoft.com/office/drawing/2014/main" id="{C5EBC128-A8CE-4F3D-B4D5-A43F7213B83F}"/>
                    </a:ext>
                  </a:extLst>
                </p:cNvPr>
                <p:cNvGrpSpPr/>
                <p:nvPr/>
              </p:nvGrpSpPr>
              <p:grpSpPr>
                <a:xfrm>
                  <a:off x="1001968" y="1702623"/>
                  <a:ext cx="505651" cy="591277"/>
                  <a:chOff x="977744" y="1702623"/>
                  <a:chExt cx="505651" cy="591277"/>
                </a:xfrm>
              </p:grpSpPr>
              <p:cxnSp>
                <p:nvCxnSpPr>
                  <p:cNvPr id="22" name="Straight Arrow Connector 21">
                    <a:extLst>
                      <a:ext uri="{FF2B5EF4-FFF2-40B4-BE49-F238E27FC236}">
                        <a16:creationId xmlns:a16="http://schemas.microsoft.com/office/drawing/2014/main" id="{BBFA3B02-927A-4308-9BC1-9D7B617DA487}"/>
                      </a:ext>
                    </a:extLst>
                  </p:cNvPr>
                  <p:cNvCxnSpPr>
                    <a:cxnSpLocks/>
                  </p:cNvCxnSpPr>
                  <p:nvPr/>
                </p:nvCxnSpPr>
                <p:spPr>
                  <a:xfrm flipV="1">
                    <a:off x="1230569" y="1967854"/>
                    <a:ext cx="0" cy="3260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E3A59735-9C35-4C58-B60A-4C61B4F5C374}"/>
                      </a:ext>
                    </a:extLst>
                  </p:cNvPr>
                  <p:cNvSpPr txBox="1"/>
                  <p:nvPr/>
                </p:nvSpPr>
                <p:spPr>
                  <a:xfrm>
                    <a:off x="977744" y="1702623"/>
                    <a:ext cx="505651"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dose</a:t>
                    </a:r>
                    <a:endParaRPr lang="en-GB" sz="700" spc="100">
                      <a:latin typeface="Verdana" panose="020B0604030504040204" pitchFamily="34" charset="0"/>
                      <a:ea typeface="Verdana" panose="020B0604030504040204" pitchFamily="34" charset="0"/>
                    </a:endParaRPr>
                  </a:p>
                </p:txBody>
              </p:sp>
            </p:grpSp>
            <p:cxnSp>
              <p:nvCxnSpPr>
                <p:cNvPr id="48" name="Straight Arrow Connector 47">
                  <a:extLst>
                    <a:ext uri="{FF2B5EF4-FFF2-40B4-BE49-F238E27FC236}">
                      <a16:creationId xmlns:a16="http://schemas.microsoft.com/office/drawing/2014/main" id="{9C7C96A0-234B-4169-8548-EBA12302C993}"/>
                    </a:ext>
                  </a:extLst>
                </p:cNvPr>
                <p:cNvCxnSpPr>
                  <a:cxnSpLocks/>
                </p:cNvCxnSpPr>
                <p:nvPr/>
              </p:nvCxnSpPr>
              <p:spPr>
                <a:xfrm>
                  <a:off x="2377752" y="3161439"/>
                  <a:ext cx="48906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6F0A40FF-8C70-48A9-8D7F-CE29DFA366D1}"/>
                    </a:ext>
                  </a:extLst>
                </p:cNvPr>
                <p:cNvSpPr txBox="1"/>
                <p:nvPr/>
              </p:nvSpPr>
              <p:spPr>
                <a:xfrm>
                  <a:off x="2832431" y="3038329"/>
                  <a:ext cx="504056"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time</a:t>
                  </a:r>
                  <a:endParaRPr lang="en-GB" sz="700" spc="100">
                    <a:latin typeface="Verdana" panose="020B0604030504040204" pitchFamily="34" charset="0"/>
                    <a:ea typeface="Verdana" panose="020B0604030504040204" pitchFamily="34" charset="0"/>
                  </a:endParaRPr>
                </a:p>
              </p:txBody>
            </p:sp>
            <p:sp>
              <p:nvSpPr>
                <p:cNvPr id="36" name="Rectangle 35">
                  <a:extLst>
                    <a:ext uri="{FF2B5EF4-FFF2-40B4-BE49-F238E27FC236}">
                      <a16:creationId xmlns:a16="http://schemas.microsoft.com/office/drawing/2014/main" id="{BC73EE3B-5BCF-41BA-A121-8A0EA5276C41}"/>
                    </a:ext>
                  </a:extLst>
                </p:cNvPr>
                <p:cNvSpPr/>
                <p:nvPr/>
              </p:nvSpPr>
              <p:spPr>
                <a:xfrm>
                  <a:off x="1007603" y="1008564"/>
                  <a:ext cx="2987705" cy="23484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61" name="Tekstvak 9">
                <a:extLst>
                  <a:ext uri="{FF2B5EF4-FFF2-40B4-BE49-F238E27FC236}">
                    <a16:creationId xmlns:a16="http://schemas.microsoft.com/office/drawing/2014/main" id="{EE228145-7495-406B-99D6-F0A582932290}"/>
                  </a:ext>
                </a:extLst>
              </p:cNvPr>
              <p:cNvSpPr txBox="1"/>
              <p:nvPr/>
            </p:nvSpPr>
            <p:spPr>
              <a:xfrm>
                <a:off x="1948953" y="864548"/>
                <a:ext cx="2983087" cy="307777"/>
              </a:xfrm>
              <a:prstGeom prst="rect">
                <a:avLst/>
              </a:prstGeom>
              <a:noFill/>
            </p:spPr>
            <p:txBody>
              <a:bodyPr wrap="square">
                <a:spAutoFit/>
              </a:bodyPr>
              <a:lstStyle/>
              <a:p>
                <a:pPr algn="r">
                  <a:defRPr/>
                </a:pPr>
                <a:r>
                  <a:rPr lang="en-GB" sz="1400">
                    <a:solidFill>
                      <a:srgbClr val="0000FF"/>
                    </a:solidFill>
                    <a:latin typeface="Cambria" panose="02040503050406030204" pitchFamily="18" charset="0"/>
                  </a:rPr>
                  <a:t>lineair</a:t>
                </a:r>
                <a:endParaRPr lang="nl-NL" sz="1400" dirty="0">
                  <a:solidFill>
                    <a:srgbClr val="0000FF"/>
                  </a:solidFill>
                  <a:latin typeface="Cambria" panose="02040503050406030204" pitchFamily="18" charset="0"/>
                </a:endParaRPr>
              </a:p>
            </p:txBody>
          </p:sp>
        </p:grpSp>
      </p:grpSp>
      <p:grpSp>
        <p:nvGrpSpPr>
          <p:cNvPr id="8" name="Group 7">
            <a:extLst>
              <a:ext uri="{FF2B5EF4-FFF2-40B4-BE49-F238E27FC236}">
                <a16:creationId xmlns:a16="http://schemas.microsoft.com/office/drawing/2014/main" id="{9DF64FC1-7F27-445C-922D-622373529595}"/>
              </a:ext>
            </a:extLst>
          </p:cNvPr>
          <p:cNvGrpSpPr/>
          <p:nvPr/>
        </p:nvGrpSpPr>
        <p:grpSpPr>
          <a:xfrm>
            <a:off x="136690" y="3501008"/>
            <a:ext cx="4723342" cy="3168352"/>
            <a:chOff x="136690" y="3501008"/>
            <a:chExt cx="4723342" cy="3168352"/>
          </a:xfrm>
        </p:grpSpPr>
        <p:sp>
          <p:nvSpPr>
            <p:cNvPr id="64" name="Tekstvak 9">
              <a:extLst>
                <a:ext uri="{FF2B5EF4-FFF2-40B4-BE49-F238E27FC236}">
                  <a16:creationId xmlns:a16="http://schemas.microsoft.com/office/drawing/2014/main" id="{37896225-9552-4F56-BD01-F36B474ED4AA}"/>
                </a:ext>
              </a:extLst>
            </p:cNvPr>
            <p:cNvSpPr txBox="1"/>
            <p:nvPr/>
          </p:nvSpPr>
          <p:spPr>
            <a:xfrm>
              <a:off x="136690" y="4320932"/>
              <a:ext cx="1360905" cy="584775"/>
            </a:xfrm>
            <a:prstGeom prst="rect">
              <a:avLst/>
            </a:prstGeom>
            <a:noFill/>
          </p:spPr>
          <p:txBody>
            <a:bodyPr wrap="square">
              <a:spAutoFit/>
            </a:bodyPr>
            <a:lstStyle/>
            <a:p>
              <a:pPr>
                <a:defRPr/>
              </a:pPr>
              <a:r>
                <a:rPr lang="en-GB" sz="1600">
                  <a:solidFill>
                    <a:srgbClr val="0000FF"/>
                  </a:solidFill>
                  <a:latin typeface="Cambria" panose="02040503050406030204" pitchFamily="18" charset="0"/>
                </a:rPr>
                <a:t>transporter</a:t>
              </a:r>
            </a:p>
            <a:p>
              <a:pPr>
                <a:defRPr/>
              </a:pPr>
              <a:r>
                <a:rPr lang="en-GB" sz="1600">
                  <a:solidFill>
                    <a:srgbClr val="0000FF"/>
                  </a:solidFill>
                  <a:latin typeface="Cambria" panose="02040503050406030204" pitchFamily="18" charset="0"/>
                </a:rPr>
                <a:t>bezetting</a:t>
              </a:r>
              <a:endParaRPr lang="nl-NL" sz="1600" dirty="0">
                <a:solidFill>
                  <a:srgbClr val="0000FF"/>
                </a:solidFill>
                <a:latin typeface="Cambria" panose="02040503050406030204" pitchFamily="18" charset="0"/>
              </a:endParaRPr>
            </a:p>
          </p:txBody>
        </p:sp>
        <p:grpSp>
          <p:nvGrpSpPr>
            <p:cNvPr id="69" name="Group 68">
              <a:extLst>
                <a:ext uri="{FF2B5EF4-FFF2-40B4-BE49-F238E27FC236}">
                  <a16:creationId xmlns:a16="http://schemas.microsoft.com/office/drawing/2014/main" id="{A8B7C907-4DA1-4A82-8EA0-1F333EB5A01F}"/>
                </a:ext>
              </a:extLst>
            </p:cNvPr>
            <p:cNvGrpSpPr/>
            <p:nvPr/>
          </p:nvGrpSpPr>
          <p:grpSpPr>
            <a:xfrm>
              <a:off x="1872327" y="4320932"/>
              <a:ext cx="2987705" cy="2348428"/>
              <a:chOff x="1007603" y="4176916"/>
              <a:chExt cx="2987705" cy="2348428"/>
            </a:xfrm>
          </p:grpSpPr>
          <p:cxnSp>
            <p:nvCxnSpPr>
              <p:cNvPr id="20" name="Straight Arrow Connector 19">
                <a:extLst>
                  <a:ext uri="{FF2B5EF4-FFF2-40B4-BE49-F238E27FC236}">
                    <a16:creationId xmlns:a16="http://schemas.microsoft.com/office/drawing/2014/main" id="{9B1A5244-C268-4D0E-B4D8-B4EA8DE436EA}"/>
                  </a:ext>
                </a:extLst>
              </p:cNvPr>
              <p:cNvCxnSpPr>
                <a:cxnSpLocks/>
              </p:cNvCxnSpPr>
              <p:nvPr/>
            </p:nvCxnSpPr>
            <p:spPr>
              <a:xfrm flipV="1">
                <a:off x="1230569" y="5167897"/>
                <a:ext cx="0" cy="3260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8240DCA-7FF6-41D0-9444-CC65F134A5DA}"/>
                  </a:ext>
                </a:extLst>
              </p:cNvPr>
              <p:cNvSpPr txBox="1"/>
              <p:nvPr/>
            </p:nvSpPr>
            <p:spPr>
              <a:xfrm>
                <a:off x="1090177" y="4902666"/>
                <a:ext cx="280784"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a:t>
                </a:r>
                <a:endParaRPr lang="en-GB" sz="700" spc="100">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D27B0D79-75B9-4A7D-849D-BA36197E80C9}"/>
                  </a:ext>
                </a:extLst>
              </p:cNvPr>
              <p:cNvPicPr>
                <a:picLocks noChangeAspect="1"/>
              </p:cNvPicPr>
              <p:nvPr/>
            </p:nvPicPr>
            <p:blipFill>
              <a:blip r:embed="rId4"/>
              <a:stretch>
                <a:fillRect/>
              </a:stretch>
            </p:blipFill>
            <p:spPr>
              <a:xfrm>
                <a:off x="1303373" y="4324787"/>
                <a:ext cx="2633949" cy="2035164"/>
              </a:xfrm>
              <a:prstGeom prst="rect">
                <a:avLst/>
              </a:prstGeom>
            </p:spPr>
          </p:pic>
          <p:cxnSp>
            <p:nvCxnSpPr>
              <p:cNvPr id="42" name="Straight Arrow Connector 41">
                <a:extLst>
                  <a:ext uri="{FF2B5EF4-FFF2-40B4-BE49-F238E27FC236}">
                    <a16:creationId xmlns:a16="http://schemas.microsoft.com/office/drawing/2014/main" id="{9401754A-634B-4AD5-AF8E-6F2439C32F3B}"/>
                  </a:ext>
                </a:extLst>
              </p:cNvPr>
              <p:cNvCxnSpPr>
                <a:cxnSpLocks/>
              </p:cNvCxnSpPr>
              <p:nvPr/>
            </p:nvCxnSpPr>
            <p:spPr>
              <a:xfrm>
                <a:off x="2377752" y="6356667"/>
                <a:ext cx="48906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48CB306A-AFB1-411D-9013-A1B6C31FCFFC}"/>
                  </a:ext>
                </a:extLst>
              </p:cNvPr>
              <p:cNvSpPr txBox="1"/>
              <p:nvPr/>
            </p:nvSpPr>
            <p:spPr>
              <a:xfrm>
                <a:off x="2832431" y="6233557"/>
                <a:ext cx="504056"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time</a:t>
                </a:r>
                <a:endParaRPr lang="en-GB" sz="700" spc="100">
                  <a:latin typeface="Verdana" panose="020B0604030504040204" pitchFamily="34" charset="0"/>
                  <a:ea typeface="Verdana" panose="020B0604030504040204" pitchFamily="34" charset="0"/>
                </a:endParaRPr>
              </a:p>
            </p:txBody>
          </p:sp>
          <p:sp>
            <p:nvSpPr>
              <p:cNvPr id="55" name="Rectangle 54">
                <a:extLst>
                  <a:ext uri="{FF2B5EF4-FFF2-40B4-BE49-F238E27FC236}">
                    <a16:creationId xmlns:a16="http://schemas.microsoft.com/office/drawing/2014/main" id="{F9FE4436-1111-476A-81B6-781D06B66B60}"/>
                  </a:ext>
                </a:extLst>
              </p:cNvPr>
              <p:cNvSpPr/>
              <p:nvPr/>
            </p:nvSpPr>
            <p:spPr>
              <a:xfrm>
                <a:off x="1007603" y="4176916"/>
                <a:ext cx="2987705" cy="2348428"/>
              </a:xfrm>
              <a:prstGeom prst="rect">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3" name="Arrow: Down 72">
              <a:extLst>
                <a:ext uri="{FF2B5EF4-FFF2-40B4-BE49-F238E27FC236}">
                  <a16:creationId xmlns:a16="http://schemas.microsoft.com/office/drawing/2014/main" id="{1143AF52-4D63-4150-AE3C-3312490C6E33}"/>
                </a:ext>
              </a:extLst>
            </p:cNvPr>
            <p:cNvSpPr/>
            <p:nvPr/>
          </p:nvSpPr>
          <p:spPr>
            <a:xfrm>
              <a:off x="3234320" y="3501008"/>
              <a:ext cx="263719" cy="594726"/>
            </a:xfrm>
            <a:prstGeom prst="downArrow">
              <a:avLst/>
            </a:prstGeom>
            <a:solidFill>
              <a:schemeClr val="bg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E1080DFA-95E0-4306-B46F-1F31076E9A34}"/>
              </a:ext>
            </a:extLst>
          </p:cNvPr>
          <p:cNvGrpSpPr/>
          <p:nvPr/>
        </p:nvGrpSpPr>
        <p:grpSpPr>
          <a:xfrm>
            <a:off x="5660099" y="4316764"/>
            <a:ext cx="3074946" cy="2348428"/>
            <a:chOff x="4881426" y="4172748"/>
            <a:chExt cx="3074946" cy="2348428"/>
          </a:xfrm>
        </p:grpSpPr>
        <p:pic>
          <p:nvPicPr>
            <p:cNvPr id="3" name="Picture 2">
              <a:extLst>
                <a:ext uri="{FF2B5EF4-FFF2-40B4-BE49-F238E27FC236}">
                  <a16:creationId xmlns:a16="http://schemas.microsoft.com/office/drawing/2014/main" id="{0489970E-B7EC-44A8-8D48-AC17B55FF640}"/>
                </a:ext>
              </a:extLst>
            </p:cNvPr>
            <p:cNvPicPr>
              <a:picLocks noChangeAspect="1"/>
            </p:cNvPicPr>
            <p:nvPr/>
          </p:nvPicPr>
          <p:blipFill>
            <a:blip r:embed="rId5"/>
            <a:stretch>
              <a:fillRect/>
            </a:stretch>
          </p:blipFill>
          <p:spPr>
            <a:xfrm>
              <a:off x="5200099" y="4324787"/>
              <a:ext cx="2633949" cy="2035164"/>
            </a:xfrm>
            <a:prstGeom prst="rect">
              <a:avLst/>
            </a:prstGeom>
          </p:spPr>
        </p:pic>
        <p:cxnSp>
          <p:nvCxnSpPr>
            <p:cNvPr id="30" name="Straight Arrow Connector 29">
              <a:extLst>
                <a:ext uri="{FF2B5EF4-FFF2-40B4-BE49-F238E27FC236}">
                  <a16:creationId xmlns:a16="http://schemas.microsoft.com/office/drawing/2014/main" id="{5B0E1FE9-8AE2-4049-AAAA-2FE38043AF4F}"/>
                </a:ext>
              </a:extLst>
            </p:cNvPr>
            <p:cNvCxnSpPr>
              <a:cxnSpLocks/>
            </p:cNvCxnSpPr>
            <p:nvPr/>
          </p:nvCxnSpPr>
          <p:spPr>
            <a:xfrm flipV="1">
              <a:off x="5129430" y="5167897"/>
              <a:ext cx="0" cy="3260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94E19D1-9F46-4969-8A5E-3396A07B9B52}"/>
                </a:ext>
              </a:extLst>
            </p:cNvPr>
            <p:cNvSpPr txBox="1"/>
            <p:nvPr/>
          </p:nvSpPr>
          <p:spPr>
            <a:xfrm>
              <a:off x="4989038" y="4902666"/>
              <a:ext cx="280784" cy="246221"/>
            </a:xfrm>
            <a:prstGeom prst="rect">
              <a:avLst/>
            </a:prstGeom>
            <a:noFill/>
          </p:spPr>
          <p:txBody>
            <a:bodyPr wrap="square" rtlCol="0">
              <a:spAutoFit/>
            </a:bodyPr>
            <a:lstStyle/>
            <a:p>
              <a:pPr>
                <a:spcAft>
                  <a:spcPts val="300"/>
                </a:spcAft>
              </a:pPr>
              <a:r>
                <a:rPr lang="en-GB" sz="1000">
                  <a:latin typeface="Verdana" panose="020B0604030504040204" pitchFamily="34" charset="0"/>
                  <a:ea typeface="Verdana" panose="020B0604030504040204" pitchFamily="34" charset="0"/>
                </a:rPr>
                <a:t>%</a:t>
              </a:r>
              <a:endParaRPr lang="en-GB" sz="700" spc="100">
                <a:latin typeface="Verdana" panose="020B0604030504040204" pitchFamily="34" charset="0"/>
                <a:ea typeface="Verdana" panose="020B0604030504040204" pitchFamily="34" charset="0"/>
              </a:endParaRPr>
            </a:p>
          </p:txBody>
        </p:sp>
        <p:cxnSp>
          <p:nvCxnSpPr>
            <p:cNvPr id="37" name="Straight Arrow Connector 36">
              <a:extLst>
                <a:ext uri="{FF2B5EF4-FFF2-40B4-BE49-F238E27FC236}">
                  <a16:creationId xmlns:a16="http://schemas.microsoft.com/office/drawing/2014/main" id="{396FC65D-DE37-47FE-8103-56A24FF2938A}"/>
                </a:ext>
              </a:extLst>
            </p:cNvPr>
            <p:cNvCxnSpPr>
              <a:cxnSpLocks/>
            </p:cNvCxnSpPr>
            <p:nvPr/>
          </p:nvCxnSpPr>
          <p:spPr>
            <a:xfrm>
              <a:off x="6277561" y="6356667"/>
              <a:ext cx="48906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6AA854A8-B6BA-4BD2-BEC0-CED43821BA71}"/>
                </a:ext>
              </a:extLst>
            </p:cNvPr>
            <p:cNvSpPr txBox="1"/>
            <p:nvPr/>
          </p:nvSpPr>
          <p:spPr>
            <a:xfrm>
              <a:off x="6732240" y="6233557"/>
              <a:ext cx="504056" cy="246221"/>
            </a:xfrm>
            <a:prstGeom prst="rect">
              <a:avLst/>
            </a:prstGeom>
            <a:noFill/>
          </p:spPr>
          <p:txBody>
            <a:bodyPr wrap="square" rtlCol="0">
              <a:spAutoFit/>
            </a:bodyPr>
            <a:lstStyle/>
            <a:p>
              <a:pPr>
                <a:spcAft>
                  <a:spcPts val="300"/>
                </a:spcAft>
              </a:pPr>
              <a:r>
                <a:rPr lang="en-GB" sz="1000">
                  <a:latin typeface="Verdana" panose="020B0604030504040204" pitchFamily="34" charset="0"/>
                  <a:ea typeface="Verdana" panose="020B0604030504040204" pitchFamily="34" charset="0"/>
                </a:rPr>
                <a:t>time</a:t>
              </a:r>
              <a:endParaRPr lang="en-GB" sz="700" spc="100">
                <a:latin typeface="Verdana" panose="020B0604030504040204" pitchFamily="34" charset="0"/>
                <a:ea typeface="Verdana" panose="020B0604030504040204" pitchFamily="34" charset="0"/>
              </a:endParaRPr>
            </a:p>
          </p:txBody>
        </p:sp>
        <p:sp>
          <p:nvSpPr>
            <p:cNvPr id="56" name="Rectangle 55">
              <a:extLst>
                <a:ext uri="{FF2B5EF4-FFF2-40B4-BE49-F238E27FC236}">
                  <a16:creationId xmlns:a16="http://schemas.microsoft.com/office/drawing/2014/main" id="{B8E13331-69BD-44F6-98E5-987BEBA6C39C}"/>
                </a:ext>
              </a:extLst>
            </p:cNvPr>
            <p:cNvSpPr/>
            <p:nvPr/>
          </p:nvSpPr>
          <p:spPr>
            <a:xfrm>
              <a:off x="4881426" y="4172748"/>
              <a:ext cx="3074946" cy="23484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75" name="Arrow: Down 74">
            <a:extLst>
              <a:ext uri="{FF2B5EF4-FFF2-40B4-BE49-F238E27FC236}">
                <a16:creationId xmlns:a16="http://schemas.microsoft.com/office/drawing/2014/main" id="{29E559FE-E802-4A50-AF29-4C858F3497F3}"/>
              </a:ext>
            </a:extLst>
          </p:cNvPr>
          <p:cNvSpPr/>
          <p:nvPr/>
        </p:nvSpPr>
        <p:spPr>
          <a:xfrm>
            <a:off x="7065713" y="3506182"/>
            <a:ext cx="263719" cy="594726"/>
          </a:xfrm>
          <a:prstGeom prst="downArrow">
            <a:avLst/>
          </a:prstGeom>
          <a:solidFill>
            <a:schemeClr val="bg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B12CBE93-FD54-487B-89E7-6DE5B5CE53C1}"/>
              </a:ext>
            </a:extLst>
          </p:cNvPr>
          <p:cNvGrpSpPr/>
          <p:nvPr/>
        </p:nvGrpSpPr>
        <p:grpSpPr>
          <a:xfrm>
            <a:off x="5652120" y="358783"/>
            <a:ext cx="3082925" cy="2870105"/>
            <a:chOff x="5652120" y="358783"/>
            <a:chExt cx="3082925" cy="2870105"/>
          </a:xfrm>
        </p:grpSpPr>
        <p:grpSp>
          <p:nvGrpSpPr>
            <p:cNvPr id="72" name="Group 71">
              <a:extLst>
                <a:ext uri="{FF2B5EF4-FFF2-40B4-BE49-F238E27FC236}">
                  <a16:creationId xmlns:a16="http://schemas.microsoft.com/office/drawing/2014/main" id="{CC1CB51A-B302-42B4-BF3D-54ED82E45649}"/>
                </a:ext>
              </a:extLst>
            </p:cNvPr>
            <p:cNvGrpSpPr/>
            <p:nvPr/>
          </p:nvGrpSpPr>
          <p:grpSpPr>
            <a:xfrm>
              <a:off x="5652120" y="880460"/>
              <a:ext cx="3082925" cy="2348428"/>
              <a:chOff x="5665539" y="860380"/>
              <a:chExt cx="3082925" cy="2348428"/>
            </a:xfrm>
          </p:grpSpPr>
          <p:grpSp>
            <p:nvGrpSpPr>
              <p:cNvPr id="68" name="Group 67">
                <a:extLst>
                  <a:ext uri="{FF2B5EF4-FFF2-40B4-BE49-F238E27FC236}">
                    <a16:creationId xmlns:a16="http://schemas.microsoft.com/office/drawing/2014/main" id="{7CF58F65-6BF5-4FF3-AE26-CB915002C42C}"/>
                  </a:ext>
                </a:extLst>
              </p:cNvPr>
              <p:cNvGrpSpPr/>
              <p:nvPr/>
            </p:nvGrpSpPr>
            <p:grpSpPr>
              <a:xfrm>
                <a:off x="5673518" y="860380"/>
                <a:ext cx="3074946" cy="2348428"/>
                <a:chOff x="4881426" y="1004396"/>
                <a:chExt cx="3074946" cy="2348428"/>
              </a:xfrm>
            </p:grpSpPr>
            <p:pic>
              <p:nvPicPr>
                <p:cNvPr id="5" name="Picture 4">
                  <a:extLst>
                    <a:ext uri="{FF2B5EF4-FFF2-40B4-BE49-F238E27FC236}">
                      <a16:creationId xmlns:a16="http://schemas.microsoft.com/office/drawing/2014/main" id="{2BE6750F-4AE6-43CB-B460-BFDE9F5971A7}"/>
                    </a:ext>
                  </a:extLst>
                </p:cNvPr>
                <p:cNvPicPr>
                  <a:picLocks noChangeAspect="1"/>
                </p:cNvPicPr>
                <p:nvPr/>
              </p:nvPicPr>
              <p:blipFill>
                <a:blip r:embed="rId6"/>
                <a:stretch>
                  <a:fillRect/>
                </a:stretch>
              </p:blipFill>
              <p:spPr>
                <a:xfrm>
                  <a:off x="5200099" y="1124744"/>
                  <a:ext cx="2633949" cy="2035164"/>
                </a:xfrm>
                <a:prstGeom prst="rect">
                  <a:avLst/>
                </a:prstGeom>
              </p:spPr>
            </p:pic>
            <p:grpSp>
              <p:nvGrpSpPr>
                <p:cNvPr id="65" name="Group 64">
                  <a:extLst>
                    <a:ext uri="{FF2B5EF4-FFF2-40B4-BE49-F238E27FC236}">
                      <a16:creationId xmlns:a16="http://schemas.microsoft.com/office/drawing/2014/main" id="{D31EF153-76A9-4192-8E81-E3FF745F07A2}"/>
                    </a:ext>
                  </a:extLst>
                </p:cNvPr>
                <p:cNvGrpSpPr/>
                <p:nvPr/>
              </p:nvGrpSpPr>
              <p:grpSpPr>
                <a:xfrm>
                  <a:off x="4900829" y="1702623"/>
                  <a:ext cx="505651" cy="591277"/>
                  <a:chOff x="4876605" y="1702623"/>
                  <a:chExt cx="505651" cy="591277"/>
                </a:xfrm>
              </p:grpSpPr>
              <p:cxnSp>
                <p:nvCxnSpPr>
                  <p:cNvPr id="26" name="Straight Arrow Connector 25">
                    <a:extLst>
                      <a:ext uri="{FF2B5EF4-FFF2-40B4-BE49-F238E27FC236}">
                        <a16:creationId xmlns:a16="http://schemas.microsoft.com/office/drawing/2014/main" id="{078D0978-A377-4050-927E-12C70CFF86F0}"/>
                      </a:ext>
                    </a:extLst>
                  </p:cNvPr>
                  <p:cNvCxnSpPr>
                    <a:cxnSpLocks/>
                  </p:cNvCxnSpPr>
                  <p:nvPr/>
                </p:nvCxnSpPr>
                <p:spPr>
                  <a:xfrm flipV="1">
                    <a:off x="5129430" y="1967854"/>
                    <a:ext cx="0" cy="3260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633EE6B6-4DAB-409B-962E-2A6E88C03C42}"/>
                      </a:ext>
                    </a:extLst>
                  </p:cNvPr>
                  <p:cNvSpPr txBox="1"/>
                  <p:nvPr/>
                </p:nvSpPr>
                <p:spPr>
                  <a:xfrm>
                    <a:off x="4876605" y="1702623"/>
                    <a:ext cx="505651"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dose</a:t>
                    </a:r>
                    <a:endParaRPr lang="en-GB" sz="700" spc="100">
                      <a:latin typeface="Verdana" panose="020B0604030504040204" pitchFamily="34" charset="0"/>
                      <a:ea typeface="Verdana" panose="020B0604030504040204" pitchFamily="34" charset="0"/>
                    </a:endParaRPr>
                  </a:p>
                </p:txBody>
              </p:sp>
            </p:grpSp>
            <p:cxnSp>
              <p:nvCxnSpPr>
                <p:cNvPr id="45" name="Straight Arrow Connector 44">
                  <a:extLst>
                    <a:ext uri="{FF2B5EF4-FFF2-40B4-BE49-F238E27FC236}">
                      <a16:creationId xmlns:a16="http://schemas.microsoft.com/office/drawing/2014/main" id="{AF4B5084-7EB1-471A-875B-E953AD1AEE51}"/>
                    </a:ext>
                  </a:extLst>
                </p:cNvPr>
                <p:cNvCxnSpPr>
                  <a:cxnSpLocks/>
                </p:cNvCxnSpPr>
                <p:nvPr/>
              </p:nvCxnSpPr>
              <p:spPr>
                <a:xfrm>
                  <a:off x="6277561" y="3161439"/>
                  <a:ext cx="48906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F4E6FF14-0D41-4277-8D38-04EC43935245}"/>
                    </a:ext>
                  </a:extLst>
                </p:cNvPr>
                <p:cNvSpPr txBox="1"/>
                <p:nvPr/>
              </p:nvSpPr>
              <p:spPr>
                <a:xfrm>
                  <a:off x="6732240" y="3038329"/>
                  <a:ext cx="504056"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time</a:t>
                  </a:r>
                  <a:endParaRPr lang="en-GB" sz="700" spc="100">
                    <a:latin typeface="Verdana" panose="020B0604030504040204" pitchFamily="34" charset="0"/>
                    <a:ea typeface="Verdana" panose="020B0604030504040204" pitchFamily="34" charset="0"/>
                  </a:endParaRPr>
                </a:p>
              </p:txBody>
            </p:sp>
            <p:sp>
              <p:nvSpPr>
                <p:cNvPr id="54" name="Rectangle 53">
                  <a:extLst>
                    <a:ext uri="{FF2B5EF4-FFF2-40B4-BE49-F238E27FC236}">
                      <a16:creationId xmlns:a16="http://schemas.microsoft.com/office/drawing/2014/main" id="{96D27F54-5A9A-4AB7-A272-2D2154EE7671}"/>
                    </a:ext>
                  </a:extLst>
                </p:cNvPr>
                <p:cNvSpPr/>
                <p:nvPr/>
              </p:nvSpPr>
              <p:spPr>
                <a:xfrm>
                  <a:off x="4881426" y="1004396"/>
                  <a:ext cx="3074946" cy="23484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62" name="Tekstvak 9">
                <a:extLst>
                  <a:ext uri="{FF2B5EF4-FFF2-40B4-BE49-F238E27FC236}">
                    <a16:creationId xmlns:a16="http://schemas.microsoft.com/office/drawing/2014/main" id="{103663AB-2A50-4923-9C44-0CB65BE39B46}"/>
                  </a:ext>
                </a:extLst>
              </p:cNvPr>
              <p:cNvSpPr txBox="1"/>
              <p:nvPr/>
            </p:nvSpPr>
            <p:spPr>
              <a:xfrm>
                <a:off x="5665539" y="860380"/>
                <a:ext cx="3074946" cy="307777"/>
              </a:xfrm>
              <a:prstGeom prst="rect">
                <a:avLst/>
              </a:prstGeom>
              <a:noFill/>
            </p:spPr>
            <p:txBody>
              <a:bodyPr wrap="square">
                <a:spAutoFit/>
              </a:bodyPr>
              <a:lstStyle/>
              <a:p>
                <a:pPr algn="r">
                  <a:defRPr/>
                </a:pPr>
                <a:r>
                  <a:rPr lang="en-GB" sz="1400">
                    <a:solidFill>
                      <a:srgbClr val="0000FF"/>
                    </a:solidFill>
                    <a:latin typeface="Cambria" panose="02040503050406030204" pitchFamily="18" charset="0"/>
                  </a:rPr>
                  <a:t>hyperbolisch</a:t>
                </a:r>
                <a:endParaRPr lang="nl-NL" sz="1400" dirty="0">
                  <a:solidFill>
                    <a:srgbClr val="0000FF"/>
                  </a:solidFill>
                  <a:latin typeface="Cambria" panose="02040503050406030204" pitchFamily="18" charset="0"/>
                </a:endParaRPr>
              </a:p>
            </p:txBody>
          </p:sp>
        </p:grpSp>
        <p:sp>
          <p:nvSpPr>
            <p:cNvPr id="77" name="Tekstvak 9">
              <a:extLst>
                <a:ext uri="{FF2B5EF4-FFF2-40B4-BE49-F238E27FC236}">
                  <a16:creationId xmlns:a16="http://schemas.microsoft.com/office/drawing/2014/main" id="{E4B7EE31-5394-4EB1-AA28-DF88C00CD075}"/>
                </a:ext>
              </a:extLst>
            </p:cNvPr>
            <p:cNvSpPr txBox="1"/>
            <p:nvPr/>
          </p:nvSpPr>
          <p:spPr>
            <a:xfrm>
              <a:off x="5659139" y="358783"/>
              <a:ext cx="3074946" cy="492443"/>
            </a:xfrm>
            <a:prstGeom prst="rect">
              <a:avLst/>
            </a:prstGeom>
            <a:noFill/>
          </p:spPr>
          <p:txBody>
            <a:bodyPr wrap="square">
              <a:spAutoFit/>
            </a:bodyPr>
            <a:lstStyle/>
            <a:p>
              <a:pPr>
                <a:defRPr/>
              </a:pPr>
              <a:r>
                <a:rPr lang="en-GB" sz="1300">
                  <a:solidFill>
                    <a:srgbClr val="202020"/>
                  </a:solidFill>
                  <a:latin typeface="Cambria" panose="02040503050406030204" pitchFamily="18" charset="0"/>
                </a:rPr>
                <a:t>Horowitz &amp; Taylor </a:t>
              </a:r>
              <a:r>
                <a:rPr lang="en-GB" sz="900">
                  <a:solidFill>
                    <a:srgbClr val="202020"/>
                  </a:solidFill>
                  <a:latin typeface="Cambria" panose="02040503050406030204" pitchFamily="18" charset="0"/>
                </a:rPr>
                <a:t>(Lancet Psychiatrie 5-3-2019)</a:t>
              </a:r>
              <a:br>
                <a:rPr lang="en-GB" sz="1200">
                  <a:solidFill>
                    <a:srgbClr val="202020"/>
                  </a:solidFill>
                  <a:latin typeface="Cambria" panose="02040503050406030204" pitchFamily="18" charset="0"/>
                </a:rPr>
              </a:br>
              <a:r>
                <a:rPr lang="en-GB" sz="1300">
                  <a:solidFill>
                    <a:srgbClr val="202020"/>
                  </a:solidFill>
                  <a:latin typeface="Cambria" panose="02040503050406030204" pitchFamily="18" charset="0"/>
                </a:rPr>
                <a:t>Afbouwmedicatie (taperingstrips) </a:t>
              </a:r>
              <a:endParaRPr lang="nl-NL" sz="1300" dirty="0">
                <a:solidFill>
                  <a:srgbClr val="202020"/>
                </a:solidFill>
                <a:latin typeface="Cambria" panose="02040503050406030204" pitchFamily="18" charset="0"/>
              </a:endParaRPr>
            </a:p>
          </p:txBody>
        </p:sp>
      </p:grpSp>
      <p:sp>
        <p:nvSpPr>
          <p:cNvPr id="44" name="Rectangle 2">
            <a:extLst>
              <a:ext uri="{FF2B5EF4-FFF2-40B4-BE49-F238E27FC236}">
                <a16:creationId xmlns:a16="http://schemas.microsoft.com/office/drawing/2014/main" id="{B61F3941-E7C6-4A56-8D51-AE40D1B55337}"/>
              </a:ext>
            </a:extLst>
          </p:cNvPr>
          <p:cNvSpPr txBox="1">
            <a:spLocks noChangeArrowheads="1"/>
          </p:cNvSpPr>
          <p:nvPr/>
        </p:nvSpPr>
        <p:spPr bwMode="auto">
          <a:xfrm>
            <a:off x="136690" y="99285"/>
            <a:ext cx="4219286" cy="476153"/>
          </a:xfrm>
          <a:prstGeom prst="rect">
            <a:avLst/>
          </a:prstGeom>
          <a:noFill/>
          <a:ln w="9525">
            <a:noFill/>
            <a:miter lim="800000"/>
            <a:headEnd/>
            <a:tailEnd/>
          </a:ln>
        </p:spPr>
        <p:txBody>
          <a:bodyPr anchor="ctr"/>
          <a:lstStyle/>
          <a:p>
            <a:pPr>
              <a:spcAft>
                <a:spcPts val="1200"/>
              </a:spcAft>
              <a:defRPr/>
            </a:pPr>
            <a:r>
              <a:rPr lang="en-GB" sz="1600" spc="50">
                <a:solidFill>
                  <a:srgbClr val="0000FF"/>
                </a:solidFill>
                <a:latin typeface="Cambria" panose="02040503050406030204" pitchFamily="18" charset="0"/>
              </a:rPr>
              <a:t>afbouwen: hoe niet en hoe wel</a:t>
            </a:r>
            <a:endParaRPr lang="en-GB" sz="1600" i="1" spc="50">
              <a:solidFill>
                <a:srgbClr val="0000FF"/>
              </a:solidFill>
              <a:latin typeface="Cambria" panose="02040503050406030204" pitchFamily="18" charset="0"/>
            </a:endParaRPr>
          </a:p>
        </p:txBody>
      </p:sp>
      <p:grpSp>
        <p:nvGrpSpPr>
          <p:cNvPr id="57" name="Group 56">
            <a:extLst>
              <a:ext uri="{FF2B5EF4-FFF2-40B4-BE49-F238E27FC236}">
                <a16:creationId xmlns:a16="http://schemas.microsoft.com/office/drawing/2014/main" id="{F3402D33-433C-4387-B449-13EF904B1E18}"/>
              </a:ext>
            </a:extLst>
          </p:cNvPr>
          <p:cNvGrpSpPr/>
          <p:nvPr/>
        </p:nvGrpSpPr>
        <p:grpSpPr>
          <a:xfrm>
            <a:off x="2610858" y="620688"/>
            <a:ext cx="1817126" cy="2807634"/>
            <a:chOff x="255712" y="1849016"/>
            <a:chExt cx="864097" cy="864096"/>
          </a:xfrm>
        </p:grpSpPr>
        <p:cxnSp>
          <p:nvCxnSpPr>
            <p:cNvPr id="58" name="Straight Connector 57">
              <a:extLst>
                <a:ext uri="{FF2B5EF4-FFF2-40B4-BE49-F238E27FC236}">
                  <a16:creationId xmlns:a16="http://schemas.microsoft.com/office/drawing/2014/main" id="{2F5AAA5A-E136-4A3F-AF99-78FC1C6C2DBF}"/>
                </a:ext>
              </a:extLst>
            </p:cNvPr>
            <p:cNvCxnSpPr/>
            <p:nvPr/>
          </p:nvCxnSpPr>
          <p:spPr>
            <a:xfrm flipV="1">
              <a:off x="255712" y="1849016"/>
              <a:ext cx="864096" cy="864096"/>
            </a:xfrm>
            <a:prstGeom prst="line">
              <a:avLst/>
            </a:prstGeom>
            <a:ln w="101600">
              <a:solidFill>
                <a:srgbClr val="FF0000">
                  <a:alpha val="5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0C26EC7-1F71-458C-A5D0-ADDED4F77FDD}"/>
                </a:ext>
              </a:extLst>
            </p:cNvPr>
            <p:cNvCxnSpPr>
              <a:cxnSpLocks/>
            </p:cNvCxnSpPr>
            <p:nvPr/>
          </p:nvCxnSpPr>
          <p:spPr>
            <a:xfrm rot="16200000" flipV="1">
              <a:off x="255713" y="1849016"/>
              <a:ext cx="864096" cy="864096"/>
            </a:xfrm>
            <a:prstGeom prst="line">
              <a:avLst/>
            </a:prstGeom>
            <a:ln w="101600">
              <a:solidFill>
                <a:srgbClr val="FF0000">
                  <a:alpha val="50196"/>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299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kstvak 9">
            <a:extLst>
              <a:ext uri="{FF2B5EF4-FFF2-40B4-BE49-F238E27FC236}">
                <a16:creationId xmlns:a16="http://schemas.microsoft.com/office/drawing/2014/main" id="{8D212564-D39A-47F3-AB59-9D1C9A93D064}"/>
              </a:ext>
            </a:extLst>
          </p:cNvPr>
          <p:cNvSpPr txBox="1"/>
          <p:nvPr/>
        </p:nvSpPr>
        <p:spPr>
          <a:xfrm>
            <a:off x="136690" y="831372"/>
            <a:ext cx="1631373" cy="338554"/>
          </a:xfrm>
          <a:prstGeom prst="rect">
            <a:avLst/>
          </a:prstGeom>
          <a:noFill/>
        </p:spPr>
        <p:txBody>
          <a:bodyPr wrap="square">
            <a:spAutoFit/>
          </a:bodyPr>
          <a:lstStyle/>
          <a:p>
            <a:pPr>
              <a:defRPr/>
            </a:pPr>
            <a:r>
              <a:rPr lang="en-GB" sz="1600">
                <a:solidFill>
                  <a:srgbClr val="0000FF"/>
                </a:solidFill>
                <a:latin typeface="Cambria" panose="02040503050406030204" pitchFamily="18" charset="0"/>
              </a:rPr>
              <a:t>dosisverlaging</a:t>
            </a:r>
            <a:endParaRPr lang="nl-NL" sz="1600" dirty="0">
              <a:solidFill>
                <a:srgbClr val="0000FF"/>
              </a:solidFill>
              <a:latin typeface="Cambria" panose="02040503050406030204" pitchFamily="18" charset="0"/>
            </a:endParaRPr>
          </a:p>
        </p:txBody>
      </p:sp>
      <p:sp>
        <p:nvSpPr>
          <p:cNvPr id="64" name="Tekstvak 9">
            <a:extLst>
              <a:ext uri="{FF2B5EF4-FFF2-40B4-BE49-F238E27FC236}">
                <a16:creationId xmlns:a16="http://schemas.microsoft.com/office/drawing/2014/main" id="{37896225-9552-4F56-BD01-F36B474ED4AA}"/>
              </a:ext>
            </a:extLst>
          </p:cNvPr>
          <p:cNvSpPr txBox="1"/>
          <p:nvPr/>
        </p:nvSpPr>
        <p:spPr>
          <a:xfrm>
            <a:off x="136690" y="4320932"/>
            <a:ext cx="1360905" cy="584775"/>
          </a:xfrm>
          <a:prstGeom prst="rect">
            <a:avLst/>
          </a:prstGeom>
          <a:noFill/>
        </p:spPr>
        <p:txBody>
          <a:bodyPr wrap="square">
            <a:spAutoFit/>
          </a:bodyPr>
          <a:lstStyle/>
          <a:p>
            <a:pPr>
              <a:defRPr/>
            </a:pPr>
            <a:r>
              <a:rPr lang="en-GB" sz="1600">
                <a:solidFill>
                  <a:srgbClr val="0000FF"/>
                </a:solidFill>
                <a:latin typeface="Cambria" panose="02040503050406030204" pitchFamily="18" charset="0"/>
              </a:rPr>
              <a:t>transporter</a:t>
            </a:r>
          </a:p>
          <a:p>
            <a:pPr>
              <a:defRPr/>
            </a:pPr>
            <a:r>
              <a:rPr lang="en-GB" sz="1600">
                <a:solidFill>
                  <a:srgbClr val="0000FF"/>
                </a:solidFill>
                <a:latin typeface="Cambria" panose="02040503050406030204" pitchFamily="18" charset="0"/>
              </a:rPr>
              <a:t>bezetting</a:t>
            </a:r>
            <a:endParaRPr lang="nl-NL" sz="1600" dirty="0">
              <a:solidFill>
                <a:srgbClr val="0000FF"/>
              </a:solidFill>
              <a:latin typeface="Cambria" panose="02040503050406030204" pitchFamily="18" charset="0"/>
            </a:endParaRPr>
          </a:p>
        </p:txBody>
      </p:sp>
      <p:grpSp>
        <p:nvGrpSpPr>
          <p:cNvPr id="69" name="Group 68">
            <a:extLst>
              <a:ext uri="{FF2B5EF4-FFF2-40B4-BE49-F238E27FC236}">
                <a16:creationId xmlns:a16="http://schemas.microsoft.com/office/drawing/2014/main" id="{A8B7C907-4DA1-4A82-8EA0-1F333EB5A01F}"/>
              </a:ext>
            </a:extLst>
          </p:cNvPr>
          <p:cNvGrpSpPr/>
          <p:nvPr/>
        </p:nvGrpSpPr>
        <p:grpSpPr>
          <a:xfrm>
            <a:off x="1872327" y="4320932"/>
            <a:ext cx="2987705" cy="2348428"/>
            <a:chOff x="1007603" y="4176916"/>
            <a:chExt cx="2987705" cy="2348428"/>
          </a:xfrm>
        </p:grpSpPr>
        <p:cxnSp>
          <p:nvCxnSpPr>
            <p:cNvPr id="20" name="Straight Arrow Connector 19">
              <a:extLst>
                <a:ext uri="{FF2B5EF4-FFF2-40B4-BE49-F238E27FC236}">
                  <a16:creationId xmlns:a16="http://schemas.microsoft.com/office/drawing/2014/main" id="{9B1A5244-C268-4D0E-B4D8-B4EA8DE436EA}"/>
                </a:ext>
              </a:extLst>
            </p:cNvPr>
            <p:cNvCxnSpPr>
              <a:cxnSpLocks/>
            </p:cNvCxnSpPr>
            <p:nvPr/>
          </p:nvCxnSpPr>
          <p:spPr>
            <a:xfrm flipV="1">
              <a:off x="1230569" y="5167897"/>
              <a:ext cx="0" cy="3260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8240DCA-7FF6-41D0-9444-CC65F134A5DA}"/>
                </a:ext>
              </a:extLst>
            </p:cNvPr>
            <p:cNvSpPr txBox="1"/>
            <p:nvPr/>
          </p:nvSpPr>
          <p:spPr>
            <a:xfrm>
              <a:off x="1090177" y="4902666"/>
              <a:ext cx="280784"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a:t>
              </a:r>
              <a:endParaRPr lang="en-GB" sz="700" spc="100">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D27B0D79-75B9-4A7D-849D-BA36197E80C9}"/>
                </a:ext>
              </a:extLst>
            </p:cNvPr>
            <p:cNvPicPr>
              <a:picLocks noChangeAspect="1"/>
            </p:cNvPicPr>
            <p:nvPr/>
          </p:nvPicPr>
          <p:blipFill>
            <a:blip r:embed="rId3"/>
            <a:stretch>
              <a:fillRect/>
            </a:stretch>
          </p:blipFill>
          <p:spPr>
            <a:xfrm>
              <a:off x="1303373" y="4324787"/>
              <a:ext cx="2633949" cy="2035164"/>
            </a:xfrm>
            <a:prstGeom prst="rect">
              <a:avLst/>
            </a:prstGeom>
          </p:spPr>
        </p:pic>
        <p:cxnSp>
          <p:nvCxnSpPr>
            <p:cNvPr id="42" name="Straight Arrow Connector 41">
              <a:extLst>
                <a:ext uri="{FF2B5EF4-FFF2-40B4-BE49-F238E27FC236}">
                  <a16:creationId xmlns:a16="http://schemas.microsoft.com/office/drawing/2014/main" id="{9401754A-634B-4AD5-AF8E-6F2439C32F3B}"/>
                </a:ext>
              </a:extLst>
            </p:cNvPr>
            <p:cNvCxnSpPr>
              <a:cxnSpLocks/>
            </p:cNvCxnSpPr>
            <p:nvPr/>
          </p:nvCxnSpPr>
          <p:spPr>
            <a:xfrm>
              <a:off x="2377752" y="6356667"/>
              <a:ext cx="48906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48CB306A-AFB1-411D-9013-A1B6C31FCFFC}"/>
                </a:ext>
              </a:extLst>
            </p:cNvPr>
            <p:cNvSpPr txBox="1"/>
            <p:nvPr/>
          </p:nvSpPr>
          <p:spPr>
            <a:xfrm>
              <a:off x="2832431" y="6233557"/>
              <a:ext cx="504056"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time</a:t>
              </a:r>
              <a:endParaRPr lang="en-GB" sz="700" spc="100">
                <a:latin typeface="Verdana" panose="020B0604030504040204" pitchFamily="34" charset="0"/>
                <a:ea typeface="Verdana" panose="020B0604030504040204" pitchFamily="34" charset="0"/>
              </a:endParaRPr>
            </a:p>
          </p:txBody>
        </p:sp>
        <p:sp>
          <p:nvSpPr>
            <p:cNvPr id="55" name="Rectangle 54">
              <a:extLst>
                <a:ext uri="{FF2B5EF4-FFF2-40B4-BE49-F238E27FC236}">
                  <a16:creationId xmlns:a16="http://schemas.microsoft.com/office/drawing/2014/main" id="{F9FE4436-1111-476A-81B6-781D06B66B60}"/>
                </a:ext>
              </a:extLst>
            </p:cNvPr>
            <p:cNvSpPr/>
            <p:nvPr/>
          </p:nvSpPr>
          <p:spPr>
            <a:xfrm>
              <a:off x="1007603" y="4176916"/>
              <a:ext cx="2987705" cy="2348428"/>
            </a:xfrm>
            <a:prstGeom prst="rect">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a:extLst>
              <a:ext uri="{FF2B5EF4-FFF2-40B4-BE49-F238E27FC236}">
                <a16:creationId xmlns:a16="http://schemas.microsoft.com/office/drawing/2014/main" id="{37B7B2AF-F6B1-4F02-BCEE-CC3AAB808013}"/>
              </a:ext>
            </a:extLst>
          </p:cNvPr>
          <p:cNvGrpSpPr/>
          <p:nvPr/>
        </p:nvGrpSpPr>
        <p:grpSpPr>
          <a:xfrm>
            <a:off x="1866692" y="884628"/>
            <a:ext cx="2993340" cy="2348428"/>
            <a:chOff x="1938700" y="864548"/>
            <a:chExt cx="2993340" cy="2348428"/>
          </a:xfrm>
        </p:grpSpPr>
        <p:grpSp>
          <p:nvGrpSpPr>
            <p:cNvPr id="67" name="Group 66">
              <a:extLst>
                <a:ext uri="{FF2B5EF4-FFF2-40B4-BE49-F238E27FC236}">
                  <a16:creationId xmlns:a16="http://schemas.microsoft.com/office/drawing/2014/main" id="{6EDC2EE6-B54D-4D8E-9840-8FBAABABB64D}"/>
                </a:ext>
              </a:extLst>
            </p:cNvPr>
            <p:cNvGrpSpPr/>
            <p:nvPr/>
          </p:nvGrpSpPr>
          <p:grpSpPr>
            <a:xfrm>
              <a:off x="1938700" y="864548"/>
              <a:ext cx="2993340" cy="2348428"/>
              <a:chOff x="1001968" y="1008564"/>
              <a:chExt cx="2993340" cy="2348428"/>
            </a:xfrm>
          </p:grpSpPr>
          <p:pic>
            <p:nvPicPr>
              <p:cNvPr id="4" name="Picture 3">
                <a:extLst>
                  <a:ext uri="{FF2B5EF4-FFF2-40B4-BE49-F238E27FC236}">
                    <a16:creationId xmlns:a16="http://schemas.microsoft.com/office/drawing/2014/main" id="{8DD50D55-B045-4176-9843-24068671AF25}"/>
                  </a:ext>
                </a:extLst>
              </p:cNvPr>
              <p:cNvPicPr>
                <a:picLocks noChangeAspect="1"/>
              </p:cNvPicPr>
              <p:nvPr/>
            </p:nvPicPr>
            <p:blipFill>
              <a:blip r:embed="rId4"/>
              <a:stretch>
                <a:fillRect/>
              </a:stretch>
            </p:blipFill>
            <p:spPr>
              <a:xfrm>
                <a:off x="1303373" y="1124744"/>
                <a:ext cx="2633949" cy="2035164"/>
              </a:xfrm>
              <a:prstGeom prst="rect">
                <a:avLst/>
              </a:prstGeom>
            </p:spPr>
          </p:pic>
          <p:grpSp>
            <p:nvGrpSpPr>
              <p:cNvPr id="66" name="Group 65">
                <a:extLst>
                  <a:ext uri="{FF2B5EF4-FFF2-40B4-BE49-F238E27FC236}">
                    <a16:creationId xmlns:a16="http://schemas.microsoft.com/office/drawing/2014/main" id="{C5EBC128-A8CE-4F3D-B4D5-A43F7213B83F}"/>
                  </a:ext>
                </a:extLst>
              </p:cNvPr>
              <p:cNvGrpSpPr/>
              <p:nvPr/>
            </p:nvGrpSpPr>
            <p:grpSpPr>
              <a:xfrm>
                <a:off x="1001968" y="1702623"/>
                <a:ext cx="505651" cy="591277"/>
                <a:chOff x="977744" y="1702623"/>
                <a:chExt cx="505651" cy="591277"/>
              </a:xfrm>
            </p:grpSpPr>
            <p:cxnSp>
              <p:nvCxnSpPr>
                <p:cNvPr id="22" name="Straight Arrow Connector 21">
                  <a:extLst>
                    <a:ext uri="{FF2B5EF4-FFF2-40B4-BE49-F238E27FC236}">
                      <a16:creationId xmlns:a16="http://schemas.microsoft.com/office/drawing/2014/main" id="{BBFA3B02-927A-4308-9BC1-9D7B617DA487}"/>
                    </a:ext>
                  </a:extLst>
                </p:cNvPr>
                <p:cNvCxnSpPr>
                  <a:cxnSpLocks/>
                </p:cNvCxnSpPr>
                <p:nvPr/>
              </p:nvCxnSpPr>
              <p:spPr>
                <a:xfrm flipV="1">
                  <a:off x="1230569" y="1967854"/>
                  <a:ext cx="0" cy="3260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E3A59735-9C35-4C58-B60A-4C61B4F5C374}"/>
                    </a:ext>
                  </a:extLst>
                </p:cNvPr>
                <p:cNvSpPr txBox="1"/>
                <p:nvPr/>
              </p:nvSpPr>
              <p:spPr>
                <a:xfrm>
                  <a:off x="977744" y="1702623"/>
                  <a:ext cx="505651"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dose</a:t>
                  </a:r>
                  <a:endParaRPr lang="en-GB" sz="700" spc="100">
                    <a:latin typeface="Verdana" panose="020B0604030504040204" pitchFamily="34" charset="0"/>
                    <a:ea typeface="Verdana" panose="020B0604030504040204" pitchFamily="34" charset="0"/>
                  </a:endParaRPr>
                </a:p>
              </p:txBody>
            </p:sp>
          </p:grpSp>
          <p:cxnSp>
            <p:nvCxnSpPr>
              <p:cNvPr id="48" name="Straight Arrow Connector 47">
                <a:extLst>
                  <a:ext uri="{FF2B5EF4-FFF2-40B4-BE49-F238E27FC236}">
                    <a16:creationId xmlns:a16="http://schemas.microsoft.com/office/drawing/2014/main" id="{9C7C96A0-234B-4169-8548-EBA12302C993}"/>
                  </a:ext>
                </a:extLst>
              </p:cNvPr>
              <p:cNvCxnSpPr>
                <a:cxnSpLocks/>
              </p:cNvCxnSpPr>
              <p:nvPr/>
            </p:nvCxnSpPr>
            <p:spPr>
              <a:xfrm>
                <a:off x="2377752" y="3161439"/>
                <a:ext cx="48906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6F0A40FF-8C70-48A9-8D7F-CE29DFA366D1}"/>
                  </a:ext>
                </a:extLst>
              </p:cNvPr>
              <p:cNvSpPr txBox="1"/>
              <p:nvPr/>
            </p:nvSpPr>
            <p:spPr>
              <a:xfrm>
                <a:off x="2832431" y="3038329"/>
                <a:ext cx="504056"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time</a:t>
                </a:r>
                <a:endParaRPr lang="en-GB" sz="700" spc="100">
                  <a:latin typeface="Verdana" panose="020B0604030504040204" pitchFamily="34" charset="0"/>
                  <a:ea typeface="Verdana" panose="020B0604030504040204" pitchFamily="34" charset="0"/>
                </a:endParaRPr>
              </a:p>
            </p:txBody>
          </p:sp>
          <p:sp>
            <p:nvSpPr>
              <p:cNvPr id="36" name="Rectangle 35">
                <a:extLst>
                  <a:ext uri="{FF2B5EF4-FFF2-40B4-BE49-F238E27FC236}">
                    <a16:creationId xmlns:a16="http://schemas.microsoft.com/office/drawing/2014/main" id="{BC73EE3B-5BCF-41BA-A121-8A0EA5276C41}"/>
                  </a:ext>
                </a:extLst>
              </p:cNvPr>
              <p:cNvSpPr/>
              <p:nvPr/>
            </p:nvSpPr>
            <p:spPr>
              <a:xfrm>
                <a:off x="1007603" y="1008564"/>
                <a:ext cx="2987705" cy="23484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61" name="Tekstvak 9">
              <a:extLst>
                <a:ext uri="{FF2B5EF4-FFF2-40B4-BE49-F238E27FC236}">
                  <a16:creationId xmlns:a16="http://schemas.microsoft.com/office/drawing/2014/main" id="{EE228145-7495-406B-99D6-F0A582932290}"/>
                </a:ext>
              </a:extLst>
            </p:cNvPr>
            <p:cNvSpPr txBox="1"/>
            <p:nvPr/>
          </p:nvSpPr>
          <p:spPr>
            <a:xfrm>
              <a:off x="1948953" y="864548"/>
              <a:ext cx="2983087" cy="307777"/>
            </a:xfrm>
            <a:prstGeom prst="rect">
              <a:avLst/>
            </a:prstGeom>
            <a:noFill/>
          </p:spPr>
          <p:txBody>
            <a:bodyPr wrap="square">
              <a:spAutoFit/>
            </a:bodyPr>
            <a:lstStyle/>
            <a:p>
              <a:pPr algn="r">
                <a:defRPr/>
              </a:pPr>
              <a:r>
                <a:rPr lang="en-GB" sz="1400">
                  <a:solidFill>
                    <a:srgbClr val="0000FF"/>
                  </a:solidFill>
                  <a:latin typeface="Cambria" panose="02040503050406030204" pitchFamily="18" charset="0"/>
                </a:rPr>
                <a:t>lineair</a:t>
              </a:r>
              <a:endParaRPr lang="nl-NL" sz="1400" dirty="0">
                <a:solidFill>
                  <a:srgbClr val="0000FF"/>
                </a:solidFill>
                <a:latin typeface="Cambria" panose="02040503050406030204" pitchFamily="18" charset="0"/>
              </a:endParaRPr>
            </a:p>
          </p:txBody>
        </p:sp>
      </p:grpSp>
      <p:sp>
        <p:nvSpPr>
          <p:cNvPr id="73" name="Arrow: Down 72">
            <a:extLst>
              <a:ext uri="{FF2B5EF4-FFF2-40B4-BE49-F238E27FC236}">
                <a16:creationId xmlns:a16="http://schemas.microsoft.com/office/drawing/2014/main" id="{1143AF52-4D63-4150-AE3C-3312490C6E33}"/>
              </a:ext>
            </a:extLst>
          </p:cNvPr>
          <p:cNvSpPr/>
          <p:nvPr/>
        </p:nvSpPr>
        <p:spPr>
          <a:xfrm>
            <a:off x="3234320" y="3501008"/>
            <a:ext cx="263719" cy="594726"/>
          </a:xfrm>
          <a:prstGeom prst="downArrow">
            <a:avLst/>
          </a:prstGeom>
          <a:solidFill>
            <a:schemeClr val="bg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Arrow: Down 74">
            <a:extLst>
              <a:ext uri="{FF2B5EF4-FFF2-40B4-BE49-F238E27FC236}">
                <a16:creationId xmlns:a16="http://schemas.microsoft.com/office/drawing/2014/main" id="{29E559FE-E802-4A50-AF29-4C858F3497F3}"/>
              </a:ext>
            </a:extLst>
          </p:cNvPr>
          <p:cNvSpPr/>
          <p:nvPr/>
        </p:nvSpPr>
        <p:spPr>
          <a:xfrm>
            <a:off x="7065713" y="3506182"/>
            <a:ext cx="263719" cy="594726"/>
          </a:xfrm>
          <a:prstGeom prst="downArrow">
            <a:avLst/>
          </a:prstGeom>
          <a:solidFill>
            <a:schemeClr val="bg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a:extLst>
              <a:ext uri="{FF2B5EF4-FFF2-40B4-BE49-F238E27FC236}">
                <a16:creationId xmlns:a16="http://schemas.microsoft.com/office/drawing/2014/main" id="{CC1CB51A-B302-42B4-BF3D-54ED82E45649}"/>
              </a:ext>
            </a:extLst>
          </p:cNvPr>
          <p:cNvGrpSpPr/>
          <p:nvPr/>
        </p:nvGrpSpPr>
        <p:grpSpPr>
          <a:xfrm>
            <a:off x="5652120" y="880460"/>
            <a:ext cx="3082925" cy="2348428"/>
            <a:chOff x="5665539" y="860380"/>
            <a:chExt cx="3082925" cy="2348428"/>
          </a:xfrm>
        </p:grpSpPr>
        <p:grpSp>
          <p:nvGrpSpPr>
            <p:cNvPr id="68" name="Group 67">
              <a:extLst>
                <a:ext uri="{FF2B5EF4-FFF2-40B4-BE49-F238E27FC236}">
                  <a16:creationId xmlns:a16="http://schemas.microsoft.com/office/drawing/2014/main" id="{7CF58F65-6BF5-4FF3-AE26-CB915002C42C}"/>
                </a:ext>
              </a:extLst>
            </p:cNvPr>
            <p:cNvGrpSpPr/>
            <p:nvPr/>
          </p:nvGrpSpPr>
          <p:grpSpPr>
            <a:xfrm>
              <a:off x="5673518" y="860380"/>
              <a:ext cx="3074946" cy="2348428"/>
              <a:chOff x="4881426" y="1004396"/>
              <a:chExt cx="3074946" cy="2348428"/>
            </a:xfrm>
          </p:grpSpPr>
          <p:pic>
            <p:nvPicPr>
              <p:cNvPr id="5" name="Picture 4">
                <a:extLst>
                  <a:ext uri="{FF2B5EF4-FFF2-40B4-BE49-F238E27FC236}">
                    <a16:creationId xmlns:a16="http://schemas.microsoft.com/office/drawing/2014/main" id="{2BE6750F-4AE6-43CB-B460-BFDE9F5971A7}"/>
                  </a:ext>
                </a:extLst>
              </p:cNvPr>
              <p:cNvPicPr>
                <a:picLocks noChangeAspect="1"/>
              </p:cNvPicPr>
              <p:nvPr/>
            </p:nvPicPr>
            <p:blipFill>
              <a:blip r:embed="rId5"/>
              <a:stretch>
                <a:fillRect/>
              </a:stretch>
            </p:blipFill>
            <p:spPr>
              <a:xfrm>
                <a:off x="5200099" y="1124744"/>
                <a:ext cx="2633949" cy="2035164"/>
              </a:xfrm>
              <a:prstGeom prst="rect">
                <a:avLst/>
              </a:prstGeom>
            </p:spPr>
          </p:pic>
          <p:grpSp>
            <p:nvGrpSpPr>
              <p:cNvPr id="65" name="Group 64">
                <a:extLst>
                  <a:ext uri="{FF2B5EF4-FFF2-40B4-BE49-F238E27FC236}">
                    <a16:creationId xmlns:a16="http://schemas.microsoft.com/office/drawing/2014/main" id="{D31EF153-76A9-4192-8E81-E3FF745F07A2}"/>
                  </a:ext>
                </a:extLst>
              </p:cNvPr>
              <p:cNvGrpSpPr/>
              <p:nvPr/>
            </p:nvGrpSpPr>
            <p:grpSpPr>
              <a:xfrm>
                <a:off x="4900829" y="1702623"/>
                <a:ext cx="505651" cy="591277"/>
                <a:chOff x="4876605" y="1702623"/>
                <a:chExt cx="505651" cy="591277"/>
              </a:xfrm>
            </p:grpSpPr>
            <p:cxnSp>
              <p:nvCxnSpPr>
                <p:cNvPr id="26" name="Straight Arrow Connector 25">
                  <a:extLst>
                    <a:ext uri="{FF2B5EF4-FFF2-40B4-BE49-F238E27FC236}">
                      <a16:creationId xmlns:a16="http://schemas.microsoft.com/office/drawing/2014/main" id="{078D0978-A377-4050-927E-12C70CFF86F0}"/>
                    </a:ext>
                  </a:extLst>
                </p:cNvPr>
                <p:cNvCxnSpPr>
                  <a:cxnSpLocks/>
                </p:cNvCxnSpPr>
                <p:nvPr/>
              </p:nvCxnSpPr>
              <p:spPr>
                <a:xfrm flipV="1">
                  <a:off x="5129430" y="1967854"/>
                  <a:ext cx="0" cy="3260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633EE6B6-4DAB-409B-962E-2A6E88C03C42}"/>
                    </a:ext>
                  </a:extLst>
                </p:cNvPr>
                <p:cNvSpPr txBox="1"/>
                <p:nvPr/>
              </p:nvSpPr>
              <p:spPr>
                <a:xfrm>
                  <a:off x="4876605" y="1702623"/>
                  <a:ext cx="505651"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dose</a:t>
                  </a:r>
                  <a:endParaRPr lang="en-GB" sz="700" spc="100">
                    <a:latin typeface="Verdana" panose="020B0604030504040204" pitchFamily="34" charset="0"/>
                    <a:ea typeface="Verdana" panose="020B0604030504040204" pitchFamily="34" charset="0"/>
                  </a:endParaRPr>
                </a:p>
              </p:txBody>
            </p:sp>
          </p:grpSp>
          <p:cxnSp>
            <p:nvCxnSpPr>
              <p:cNvPr id="45" name="Straight Arrow Connector 44">
                <a:extLst>
                  <a:ext uri="{FF2B5EF4-FFF2-40B4-BE49-F238E27FC236}">
                    <a16:creationId xmlns:a16="http://schemas.microsoft.com/office/drawing/2014/main" id="{AF4B5084-7EB1-471A-875B-E953AD1AEE51}"/>
                  </a:ext>
                </a:extLst>
              </p:cNvPr>
              <p:cNvCxnSpPr>
                <a:cxnSpLocks/>
              </p:cNvCxnSpPr>
              <p:nvPr/>
            </p:nvCxnSpPr>
            <p:spPr>
              <a:xfrm>
                <a:off x="6277561" y="3161439"/>
                <a:ext cx="48906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F4E6FF14-0D41-4277-8D38-04EC43935245}"/>
                  </a:ext>
                </a:extLst>
              </p:cNvPr>
              <p:cNvSpPr txBox="1"/>
              <p:nvPr/>
            </p:nvSpPr>
            <p:spPr>
              <a:xfrm>
                <a:off x="6732240" y="3038329"/>
                <a:ext cx="504056"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time</a:t>
                </a:r>
                <a:endParaRPr lang="en-GB" sz="700" spc="100">
                  <a:latin typeface="Verdana" panose="020B0604030504040204" pitchFamily="34" charset="0"/>
                  <a:ea typeface="Verdana" panose="020B0604030504040204" pitchFamily="34" charset="0"/>
                </a:endParaRPr>
              </a:p>
            </p:txBody>
          </p:sp>
          <p:sp>
            <p:nvSpPr>
              <p:cNvPr id="54" name="Rectangle 53">
                <a:extLst>
                  <a:ext uri="{FF2B5EF4-FFF2-40B4-BE49-F238E27FC236}">
                    <a16:creationId xmlns:a16="http://schemas.microsoft.com/office/drawing/2014/main" id="{96D27F54-5A9A-4AB7-A272-2D2154EE7671}"/>
                  </a:ext>
                </a:extLst>
              </p:cNvPr>
              <p:cNvSpPr/>
              <p:nvPr/>
            </p:nvSpPr>
            <p:spPr>
              <a:xfrm>
                <a:off x="4881426" y="1004396"/>
                <a:ext cx="3074946" cy="23484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62" name="Tekstvak 9">
              <a:extLst>
                <a:ext uri="{FF2B5EF4-FFF2-40B4-BE49-F238E27FC236}">
                  <a16:creationId xmlns:a16="http://schemas.microsoft.com/office/drawing/2014/main" id="{103663AB-2A50-4923-9C44-0CB65BE39B46}"/>
                </a:ext>
              </a:extLst>
            </p:cNvPr>
            <p:cNvSpPr txBox="1"/>
            <p:nvPr/>
          </p:nvSpPr>
          <p:spPr>
            <a:xfrm>
              <a:off x="5665539" y="860380"/>
              <a:ext cx="3074946" cy="307777"/>
            </a:xfrm>
            <a:prstGeom prst="rect">
              <a:avLst/>
            </a:prstGeom>
            <a:noFill/>
          </p:spPr>
          <p:txBody>
            <a:bodyPr wrap="square">
              <a:spAutoFit/>
            </a:bodyPr>
            <a:lstStyle/>
            <a:p>
              <a:pPr algn="r">
                <a:defRPr/>
              </a:pPr>
              <a:r>
                <a:rPr lang="en-GB" sz="1400">
                  <a:solidFill>
                    <a:srgbClr val="0000FF"/>
                  </a:solidFill>
                  <a:latin typeface="Cambria" panose="02040503050406030204" pitchFamily="18" charset="0"/>
                </a:rPr>
                <a:t>hyperbolisch</a:t>
              </a:r>
              <a:endParaRPr lang="nl-NL" sz="1400" dirty="0">
                <a:solidFill>
                  <a:srgbClr val="0000FF"/>
                </a:solidFill>
                <a:latin typeface="Cambria" panose="02040503050406030204" pitchFamily="18" charset="0"/>
              </a:endParaRPr>
            </a:p>
          </p:txBody>
        </p:sp>
      </p:grpSp>
      <p:sp>
        <p:nvSpPr>
          <p:cNvPr id="44" name="Rectangle 2">
            <a:extLst>
              <a:ext uri="{FF2B5EF4-FFF2-40B4-BE49-F238E27FC236}">
                <a16:creationId xmlns:a16="http://schemas.microsoft.com/office/drawing/2014/main" id="{B61F3941-E7C6-4A56-8D51-AE40D1B55337}"/>
              </a:ext>
            </a:extLst>
          </p:cNvPr>
          <p:cNvSpPr txBox="1">
            <a:spLocks noChangeArrowheads="1"/>
          </p:cNvSpPr>
          <p:nvPr/>
        </p:nvSpPr>
        <p:spPr bwMode="auto">
          <a:xfrm>
            <a:off x="136690" y="99285"/>
            <a:ext cx="3737910" cy="476153"/>
          </a:xfrm>
          <a:prstGeom prst="rect">
            <a:avLst/>
          </a:prstGeom>
          <a:noFill/>
          <a:ln w="9525">
            <a:noFill/>
            <a:miter lim="800000"/>
            <a:headEnd/>
            <a:tailEnd/>
          </a:ln>
        </p:spPr>
        <p:txBody>
          <a:bodyPr anchor="ctr"/>
          <a:lstStyle/>
          <a:p>
            <a:pPr>
              <a:spcAft>
                <a:spcPts val="1200"/>
              </a:spcAft>
              <a:defRPr/>
            </a:pPr>
            <a:r>
              <a:rPr lang="en-GB" sz="1600" spc="50">
                <a:solidFill>
                  <a:srgbClr val="0000FF"/>
                </a:solidFill>
                <a:latin typeface="Cambria" panose="02040503050406030204" pitchFamily="18" charset="0"/>
              </a:rPr>
              <a:t>hoe het wel en hoe het niet moet</a:t>
            </a:r>
            <a:endParaRPr lang="en-GB" sz="1600" i="1" spc="50">
              <a:solidFill>
                <a:srgbClr val="0000FF"/>
              </a:solidFill>
              <a:latin typeface="Cambria" panose="02040503050406030204" pitchFamily="18" charset="0"/>
            </a:endParaRPr>
          </a:p>
        </p:txBody>
      </p:sp>
      <p:grpSp>
        <p:nvGrpSpPr>
          <p:cNvPr id="7" name="Group 6">
            <a:extLst>
              <a:ext uri="{FF2B5EF4-FFF2-40B4-BE49-F238E27FC236}">
                <a16:creationId xmlns:a16="http://schemas.microsoft.com/office/drawing/2014/main" id="{8BC10B46-FE2F-4095-8F1E-48D8E56A357A}"/>
              </a:ext>
            </a:extLst>
          </p:cNvPr>
          <p:cNvGrpSpPr/>
          <p:nvPr/>
        </p:nvGrpSpPr>
        <p:grpSpPr>
          <a:xfrm>
            <a:off x="5645963" y="4281812"/>
            <a:ext cx="3088122" cy="2387548"/>
            <a:chOff x="5645963" y="4281812"/>
            <a:chExt cx="3088122" cy="2387548"/>
          </a:xfrm>
        </p:grpSpPr>
        <p:sp>
          <p:nvSpPr>
            <p:cNvPr id="50" name="Rectangle 2">
              <a:extLst>
                <a:ext uri="{FF2B5EF4-FFF2-40B4-BE49-F238E27FC236}">
                  <a16:creationId xmlns:a16="http://schemas.microsoft.com/office/drawing/2014/main" id="{C6091E0F-E949-4293-9EDE-8F12686FFB53}"/>
                </a:ext>
              </a:extLst>
            </p:cNvPr>
            <p:cNvSpPr txBox="1">
              <a:spLocks noChangeArrowheads="1"/>
            </p:cNvSpPr>
            <p:nvPr/>
          </p:nvSpPr>
          <p:spPr bwMode="auto">
            <a:xfrm>
              <a:off x="5767904" y="4281812"/>
              <a:ext cx="2873377" cy="368899"/>
            </a:xfrm>
            <a:prstGeom prst="rect">
              <a:avLst/>
            </a:prstGeom>
            <a:noFill/>
            <a:ln w="9525">
              <a:noFill/>
              <a:miter lim="800000"/>
              <a:headEnd/>
              <a:tailEnd/>
            </a:ln>
          </p:spPr>
          <p:txBody>
            <a:bodyPr anchor="ctr"/>
            <a:lstStyle/>
            <a:p>
              <a:pPr algn="ctr">
                <a:spcAft>
                  <a:spcPts val="1200"/>
                </a:spcAft>
                <a:defRPr/>
              </a:pPr>
              <a:r>
                <a:rPr lang="en-GB" sz="1400" spc="50">
                  <a:solidFill>
                    <a:srgbClr val="0000FF"/>
                  </a:solidFill>
                  <a:latin typeface="Cambria" panose="02040503050406030204" pitchFamily="18" charset="0"/>
                </a:rPr>
                <a:t>Multidisciplinair document</a:t>
              </a:r>
            </a:p>
          </p:txBody>
        </p:sp>
        <p:pic>
          <p:nvPicPr>
            <p:cNvPr id="51" name="Picture 50">
              <a:extLst>
                <a:ext uri="{FF2B5EF4-FFF2-40B4-BE49-F238E27FC236}">
                  <a16:creationId xmlns:a16="http://schemas.microsoft.com/office/drawing/2014/main" id="{89314741-FAC6-4150-A14A-78357220942B}"/>
                </a:ext>
              </a:extLst>
            </p:cNvPr>
            <p:cNvPicPr>
              <a:picLocks noChangeAspect="1"/>
            </p:cNvPicPr>
            <p:nvPr/>
          </p:nvPicPr>
          <p:blipFill rotWithShape="1">
            <a:blip r:embed="rId6"/>
            <a:srcRect l="11413" t="14160" r="31099" b="9014"/>
            <a:stretch/>
          </p:blipFill>
          <p:spPr>
            <a:xfrm>
              <a:off x="5856032" y="4563624"/>
              <a:ext cx="2697123" cy="2008374"/>
            </a:xfrm>
            <a:prstGeom prst="rect">
              <a:avLst/>
            </a:prstGeom>
            <a:solidFill>
              <a:schemeClr val="bg1"/>
            </a:solidFill>
          </p:spPr>
        </p:pic>
        <p:sp>
          <p:nvSpPr>
            <p:cNvPr id="52" name="Rectangle 51">
              <a:extLst>
                <a:ext uri="{FF2B5EF4-FFF2-40B4-BE49-F238E27FC236}">
                  <a16:creationId xmlns:a16="http://schemas.microsoft.com/office/drawing/2014/main" id="{D3304F73-DF24-4B4C-8B5E-277C54499483}"/>
                </a:ext>
              </a:extLst>
            </p:cNvPr>
            <p:cNvSpPr/>
            <p:nvPr/>
          </p:nvSpPr>
          <p:spPr>
            <a:xfrm>
              <a:off x="5645963" y="4320932"/>
              <a:ext cx="3088122" cy="2348428"/>
            </a:xfrm>
            <a:prstGeom prst="rect">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40" name="Tekstvak 9">
            <a:extLst>
              <a:ext uri="{FF2B5EF4-FFF2-40B4-BE49-F238E27FC236}">
                <a16:creationId xmlns:a16="http://schemas.microsoft.com/office/drawing/2014/main" id="{09FC2E3F-DBB9-48F5-9E5C-EEB85FBB2739}"/>
              </a:ext>
            </a:extLst>
          </p:cNvPr>
          <p:cNvSpPr txBox="1"/>
          <p:nvPr/>
        </p:nvSpPr>
        <p:spPr>
          <a:xfrm>
            <a:off x="5659139" y="361684"/>
            <a:ext cx="3074946" cy="492443"/>
          </a:xfrm>
          <a:prstGeom prst="rect">
            <a:avLst/>
          </a:prstGeom>
          <a:noFill/>
        </p:spPr>
        <p:txBody>
          <a:bodyPr wrap="square">
            <a:spAutoFit/>
          </a:bodyPr>
          <a:lstStyle/>
          <a:p>
            <a:pPr>
              <a:defRPr/>
            </a:pPr>
            <a:r>
              <a:rPr lang="en-GB" sz="1300">
                <a:solidFill>
                  <a:srgbClr val="202020"/>
                </a:solidFill>
                <a:latin typeface="Cambria" panose="02040503050406030204" pitchFamily="18" charset="0"/>
              </a:rPr>
              <a:t>Horowitz &amp; Taylor </a:t>
            </a:r>
            <a:r>
              <a:rPr lang="en-GB" sz="900">
                <a:solidFill>
                  <a:srgbClr val="202020"/>
                </a:solidFill>
                <a:latin typeface="Cambria" panose="02040503050406030204" pitchFamily="18" charset="0"/>
              </a:rPr>
              <a:t>(Lancet Psychiatrie 5-3-2019)</a:t>
            </a:r>
            <a:br>
              <a:rPr lang="en-GB" sz="1200">
                <a:solidFill>
                  <a:srgbClr val="202020"/>
                </a:solidFill>
                <a:latin typeface="Cambria" panose="02040503050406030204" pitchFamily="18" charset="0"/>
              </a:rPr>
            </a:br>
            <a:r>
              <a:rPr lang="en-GB" sz="1300">
                <a:solidFill>
                  <a:srgbClr val="202020"/>
                </a:solidFill>
                <a:latin typeface="Cambria" panose="02040503050406030204" pitchFamily="18" charset="0"/>
              </a:rPr>
              <a:t>Afbouwmedicatie (taperingstrips) </a:t>
            </a:r>
            <a:endParaRPr lang="nl-NL" sz="1300" dirty="0">
              <a:solidFill>
                <a:srgbClr val="202020"/>
              </a:solidFill>
              <a:latin typeface="Cambria" panose="02040503050406030204" pitchFamily="18" charset="0"/>
            </a:endParaRPr>
          </a:p>
        </p:txBody>
      </p:sp>
      <p:grpSp>
        <p:nvGrpSpPr>
          <p:cNvPr id="59" name="Group 58">
            <a:extLst>
              <a:ext uri="{FF2B5EF4-FFF2-40B4-BE49-F238E27FC236}">
                <a16:creationId xmlns:a16="http://schemas.microsoft.com/office/drawing/2014/main" id="{28B0AD1B-359C-4F61-A77B-F62D1CA3663E}"/>
              </a:ext>
            </a:extLst>
          </p:cNvPr>
          <p:cNvGrpSpPr/>
          <p:nvPr/>
        </p:nvGrpSpPr>
        <p:grpSpPr>
          <a:xfrm>
            <a:off x="2610858" y="620688"/>
            <a:ext cx="1817126" cy="2807634"/>
            <a:chOff x="255712" y="1849016"/>
            <a:chExt cx="864097" cy="864096"/>
          </a:xfrm>
        </p:grpSpPr>
        <p:cxnSp>
          <p:nvCxnSpPr>
            <p:cNvPr id="60" name="Straight Connector 59">
              <a:extLst>
                <a:ext uri="{FF2B5EF4-FFF2-40B4-BE49-F238E27FC236}">
                  <a16:creationId xmlns:a16="http://schemas.microsoft.com/office/drawing/2014/main" id="{8A5A145D-27DE-4FAE-85FC-DB31C9400F9E}"/>
                </a:ext>
              </a:extLst>
            </p:cNvPr>
            <p:cNvCxnSpPr/>
            <p:nvPr/>
          </p:nvCxnSpPr>
          <p:spPr>
            <a:xfrm flipV="1">
              <a:off x="255712" y="1849016"/>
              <a:ext cx="864096" cy="864096"/>
            </a:xfrm>
            <a:prstGeom prst="line">
              <a:avLst/>
            </a:prstGeom>
            <a:ln w="101600">
              <a:solidFill>
                <a:srgbClr val="FF0000">
                  <a:alpha val="5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D895C7B-29A1-4D2A-BB54-413F75668B50}"/>
                </a:ext>
              </a:extLst>
            </p:cNvPr>
            <p:cNvCxnSpPr>
              <a:cxnSpLocks/>
            </p:cNvCxnSpPr>
            <p:nvPr/>
          </p:nvCxnSpPr>
          <p:spPr>
            <a:xfrm rot="16200000" flipV="1">
              <a:off x="255713" y="1849016"/>
              <a:ext cx="864096" cy="864096"/>
            </a:xfrm>
            <a:prstGeom prst="line">
              <a:avLst/>
            </a:prstGeom>
            <a:ln w="101600">
              <a:solidFill>
                <a:srgbClr val="FF0000">
                  <a:alpha val="50196"/>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5949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803AF4BA-D643-4045-A71C-0B62B3ADFE6A}"/>
              </a:ext>
            </a:extLst>
          </p:cNvPr>
          <p:cNvGrpSpPr/>
          <p:nvPr/>
        </p:nvGrpSpPr>
        <p:grpSpPr>
          <a:xfrm>
            <a:off x="1507969" y="1082191"/>
            <a:ext cx="6079848" cy="4710415"/>
            <a:chOff x="1507969" y="1082191"/>
            <a:chExt cx="6079848" cy="4710415"/>
          </a:xfrm>
        </p:grpSpPr>
        <p:pic>
          <p:nvPicPr>
            <p:cNvPr id="5" name="Picture 4">
              <a:extLst>
                <a:ext uri="{FF2B5EF4-FFF2-40B4-BE49-F238E27FC236}">
                  <a16:creationId xmlns:a16="http://schemas.microsoft.com/office/drawing/2014/main" id="{2BE6750F-4AE6-43CB-B460-BFDE9F5971A7}"/>
                </a:ext>
              </a:extLst>
            </p:cNvPr>
            <p:cNvPicPr>
              <a:picLocks noChangeAspect="1"/>
            </p:cNvPicPr>
            <p:nvPr/>
          </p:nvPicPr>
          <p:blipFill>
            <a:blip r:embed="rId3"/>
            <a:stretch>
              <a:fillRect/>
            </a:stretch>
          </p:blipFill>
          <p:spPr>
            <a:xfrm>
              <a:off x="1556184" y="1082191"/>
              <a:ext cx="6031633" cy="4660440"/>
            </a:xfrm>
            <a:prstGeom prst="rect">
              <a:avLst/>
            </a:prstGeom>
          </p:spPr>
        </p:pic>
        <p:cxnSp>
          <p:nvCxnSpPr>
            <p:cNvPr id="51" name="Straight Arrow Connector 50">
              <a:extLst>
                <a:ext uri="{FF2B5EF4-FFF2-40B4-BE49-F238E27FC236}">
                  <a16:creationId xmlns:a16="http://schemas.microsoft.com/office/drawing/2014/main" id="{65405B09-9148-44B5-88BA-D82CBEF83419}"/>
                </a:ext>
              </a:extLst>
            </p:cNvPr>
            <p:cNvCxnSpPr>
              <a:cxnSpLocks/>
            </p:cNvCxnSpPr>
            <p:nvPr/>
          </p:nvCxnSpPr>
          <p:spPr>
            <a:xfrm flipV="1">
              <a:off x="1760794" y="3389913"/>
              <a:ext cx="0" cy="3260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C7E82A3-CE1C-43DF-BC19-7BC75BF262F9}"/>
                </a:ext>
              </a:extLst>
            </p:cNvPr>
            <p:cNvSpPr txBox="1"/>
            <p:nvPr/>
          </p:nvSpPr>
          <p:spPr>
            <a:xfrm>
              <a:off x="1507969" y="3124682"/>
              <a:ext cx="505651"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dose</a:t>
              </a:r>
              <a:endParaRPr lang="en-GB" sz="700" spc="100">
                <a:latin typeface="Verdana" panose="020B0604030504040204" pitchFamily="34" charset="0"/>
                <a:ea typeface="Verdana" panose="020B0604030504040204" pitchFamily="34" charset="0"/>
              </a:endParaRPr>
            </a:p>
          </p:txBody>
        </p:sp>
        <p:grpSp>
          <p:nvGrpSpPr>
            <p:cNvPr id="117" name="Group 116">
              <a:extLst>
                <a:ext uri="{FF2B5EF4-FFF2-40B4-BE49-F238E27FC236}">
                  <a16:creationId xmlns:a16="http://schemas.microsoft.com/office/drawing/2014/main" id="{C3C2218C-2FA3-48F3-BBD0-D62A55E7DB6D}"/>
                </a:ext>
              </a:extLst>
            </p:cNvPr>
            <p:cNvGrpSpPr/>
            <p:nvPr/>
          </p:nvGrpSpPr>
          <p:grpSpPr>
            <a:xfrm>
              <a:off x="4408983" y="5546385"/>
              <a:ext cx="958735" cy="246221"/>
              <a:chOff x="4599194" y="5616235"/>
              <a:chExt cx="958735" cy="246221"/>
            </a:xfrm>
          </p:grpSpPr>
          <p:cxnSp>
            <p:nvCxnSpPr>
              <p:cNvPr id="47" name="Straight Arrow Connector 46">
                <a:extLst>
                  <a:ext uri="{FF2B5EF4-FFF2-40B4-BE49-F238E27FC236}">
                    <a16:creationId xmlns:a16="http://schemas.microsoft.com/office/drawing/2014/main" id="{344A9A6E-BB13-4D45-8687-602F5AEF6ABE}"/>
                  </a:ext>
                </a:extLst>
              </p:cNvPr>
              <p:cNvCxnSpPr>
                <a:cxnSpLocks/>
              </p:cNvCxnSpPr>
              <p:nvPr/>
            </p:nvCxnSpPr>
            <p:spPr>
              <a:xfrm>
                <a:off x="4599194" y="5739345"/>
                <a:ext cx="48906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838CF0AC-06D9-483F-B6EC-8C2BDCBD601B}"/>
                  </a:ext>
                </a:extLst>
              </p:cNvPr>
              <p:cNvSpPr txBox="1"/>
              <p:nvPr/>
            </p:nvSpPr>
            <p:spPr>
              <a:xfrm>
                <a:off x="5053873" y="5616235"/>
                <a:ext cx="504056" cy="246221"/>
              </a:xfrm>
              <a:prstGeom prst="rect">
                <a:avLst/>
              </a:prstGeom>
              <a:noFill/>
            </p:spPr>
            <p:txBody>
              <a:bodyPr wrap="square" rtlCol="0">
                <a:spAutoFit/>
              </a:bodyPr>
              <a:lstStyle/>
              <a:p>
                <a:pPr algn="ctr">
                  <a:spcAft>
                    <a:spcPts val="300"/>
                  </a:spcAft>
                </a:pPr>
                <a:r>
                  <a:rPr lang="en-GB" sz="1000">
                    <a:latin typeface="Verdana" panose="020B0604030504040204" pitchFamily="34" charset="0"/>
                    <a:ea typeface="Verdana" panose="020B0604030504040204" pitchFamily="34" charset="0"/>
                  </a:rPr>
                  <a:t>time</a:t>
                </a:r>
                <a:endParaRPr lang="en-GB" sz="700" spc="100">
                  <a:latin typeface="Verdana" panose="020B0604030504040204" pitchFamily="34" charset="0"/>
                  <a:ea typeface="Verdana" panose="020B0604030504040204" pitchFamily="34" charset="0"/>
                </a:endParaRPr>
              </a:p>
            </p:txBody>
          </p:sp>
        </p:grpSp>
      </p:grpSp>
      <p:grpSp>
        <p:nvGrpSpPr>
          <p:cNvPr id="105" name="Group 104">
            <a:extLst>
              <a:ext uri="{FF2B5EF4-FFF2-40B4-BE49-F238E27FC236}">
                <a16:creationId xmlns:a16="http://schemas.microsoft.com/office/drawing/2014/main" id="{4FF079DC-BCBA-49DE-A4A0-9839A2EBF52C}"/>
              </a:ext>
            </a:extLst>
          </p:cNvPr>
          <p:cNvGrpSpPr/>
          <p:nvPr/>
        </p:nvGrpSpPr>
        <p:grpSpPr>
          <a:xfrm>
            <a:off x="2064860" y="1433687"/>
            <a:ext cx="1070592" cy="3057928"/>
            <a:chOff x="2417657" y="1433687"/>
            <a:chExt cx="1070592" cy="3057928"/>
          </a:xfrm>
        </p:grpSpPr>
        <p:pic>
          <p:nvPicPr>
            <p:cNvPr id="41" name="Picture 40">
              <a:extLst>
                <a:ext uri="{FF2B5EF4-FFF2-40B4-BE49-F238E27FC236}">
                  <a16:creationId xmlns:a16="http://schemas.microsoft.com/office/drawing/2014/main" id="{F9433156-6DE0-4E6A-BA16-ABE361F5B242}"/>
                </a:ext>
              </a:extLst>
            </p:cNvPr>
            <p:cNvPicPr>
              <a:picLocks noChangeAspect="1"/>
            </p:cNvPicPr>
            <p:nvPr/>
          </p:nvPicPr>
          <p:blipFill rotWithShape="1">
            <a:blip r:embed="rId4"/>
            <a:srcRect l="-913" t="50733" r="69820" b="5076"/>
            <a:stretch/>
          </p:blipFill>
          <p:spPr>
            <a:xfrm>
              <a:off x="2417657" y="1433687"/>
              <a:ext cx="1070592" cy="3030604"/>
            </a:xfrm>
            <a:prstGeom prst="rect">
              <a:avLst/>
            </a:prstGeom>
          </p:spPr>
        </p:pic>
        <p:cxnSp>
          <p:nvCxnSpPr>
            <p:cNvPr id="101" name="Straight Arrow Connector 100">
              <a:extLst>
                <a:ext uri="{FF2B5EF4-FFF2-40B4-BE49-F238E27FC236}">
                  <a16:creationId xmlns:a16="http://schemas.microsoft.com/office/drawing/2014/main" id="{E6511ED6-CF6C-450A-9F23-99DF8A6BA6F6}"/>
                </a:ext>
              </a:extLst>
            </p:cNvPr>
            <p:cNvCxnSpPr>
              <a:cxnSpLocks/>
            </p:cNvCxnSpPr>
            <p:nvPr/>
          </p:nvCxnSpPr>
          <p:spPr>
            <a:xfrm>
              <a:off x="3388115" y="4420349"/>
              <a:ext cx="100134" cy="712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A8261FA6-7EAA-4C5B-9FE9-B695B6676EAF}"/>
              </a:ext>
            </a:extLst>
          </p:cNvPr>
          <p:cNvGrpSpPr/>
          <p:nvPr/>
        </p:nvGrpSpPr>
        <p:grpSpPr>
          <a:xfrm>
            <a:off x="3152418" y="4477865"/>
            <a:ext cx="1383136" cy="748463"/>
            <a:chOff x="3505215" y="4477865"/>
            <a:chExt cx="1383136" cy="748463"/>
          </a:xfrm>
        </p:grpSpPr>
        <p:pic>
          <p:nvPicPr>
            <p:cNvPr id="34" name="Picture 33">
              <a:extLst>
                <a:ext uri="{FF2B5EF4-FFF2-40B4-BE49-F238E27FC236}">
                  <a16:creationId xmlns:a16="http://schemas.microsoft.com/office/drawing/2014/main" id="{89D2305E-EAFE-4FD9-BCCD-F528C4FAA8A3}"/>
                </a:ext>
              </a:extLst>
            </p:cNvPr>
            <p:cNvPicPr>
              <a:picLocks noChangeAspect="1"/>
            </p:cNvPicPr>
            <p:nvPr/>
          </p:nvPicPr>
          <p:blipFill rotWithShape="1">
            <a:blip r:embed="rId5"/>
            <a:srcRect l="8009" t="74370" r="71462"/>
            <a:stretch/>
          </p:blipFill>
          <p:spPr>
            <a:xfrm>
              <a:off x="3505215" y="4477865"/>
              <a:ext cx="1364126" cy="748463"/>
            </a:xfrm>
            <a:prstGeom prst="rect">
              <a:avLst/>
            </a:prstGeom>
          </p:spPr>
        </p:pic>
        <p:cxnSp>
          <p:nvCxnSpPr>
            <p:cNvPr id="107" name="Straight Arrow Connector 106">
              <a:extLst>
                <a:ext uri="{FF2B5EF4-FFF2-40B4-BE49-F238E27FC236}">
                  <a16:creationId xmlns:a16="http://schemas.microsoft.com/office/drawing/2014/main" id="{A3832517-B43D-4611-B769-8DD55E4365A9}"/>
                </a:ext>
              </a:extLst>
            </p:cNvPr>
            <p:cNvCxnSpPr>
              <a:cxnSpLocks/>
            </p:cNvCxnSpPr>
            <p:nvPr/>
          </p:nvCxnSpPr>
          <p:spPr>
            <a:xfrm>
              <a:off x="4599387" y="5010176"/>
              <a:ext cx="288964" cy="720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FFF21139-B633-43AE-B0A3-710EC0561CDE}"/>
              </a:ext>
            </a:extLst>
          </p:cNvPr>
          <p:cNvGrpSpPr/>
          <p:nvPr/>
        </p:nvGrpSpPr>
        <p:grpSpPr>
          <a:xfrm>
            <a:off x="4558723" y="5028791"/>
            <a:ext cx="1273234" cy="263818"/>
            <a:chOff x="4911520" y="5028791"/>
            <a:chExt cx="1273234" cy="263818"/>
          </a:xfrm>
        </p:grpSpPr>
        <p:pic>
          <p:nvPicPr>
            <p:cNvPr id="35" name="Picture 34">
              <a:extLst>
                <a:ext uri="{FF2B5EF4-FFF2-40B4-BE49-F238E27FC236}">
                  <a16:creationId xmlns:a16="http://schemas.microsoft.com/office/drawing/2014/main" id="{BFDABD82-EF7E-4FED-8B6B-F93C6B5128AF}"/>
                </a:ext>
              </a:extLst>
            </p:cNvPr>
            <p:cNvPicPr>
              <a:picLocks noChangeAspect="1"/>
            </p:cNvPicPr>
            <p:nvPr/>
          </p:nvPicPr>
          <p:blipFill rotWithShape="1">
            <a:blip r:embed="rId5"/>
            <a:srcRect l="26223" t="91568" r="55335" b="-602"/>
            <a:stretch/>
          </p:blipFill>
          <p:spPr>
            <a:xfrm>
              <a:off x="4911520" y="5028791"/>
              <a:ext cx="1225534" cy="263818"/>
            </a:xfrm>
            <a:prstGeom prst="rect">
              <a:avLst/>
            </a:prstGeom>
          </p:spPr>
        </p:pic>
        <p:cxnSp>
          <p:nvCxnSpPr>
            <p:cNvPr id="109" name="Straight Arrow Connector 108">
              <a:extLst>
                <a:ext uri="{FF2B5EF4-FFF2-40B4-BE49-F238E27FC236}">
                  <a16:creationId xmlns:a16="http://schemas.microsoft.com/office/drawing/2014/main" id="{7F066236-27D3-433A-AD40-E0AC5F197492}"/>
                </a:ext>
              </a:extLst>
            </p:cNvPr>
            <p:cNvCxnSpPr>
              <a:cxnSpLocks/>
            </p:cNvCxnSpPr>
            <p:nvPr/>
          </p:nvCxnSpPr>
          <p:spPr>
            <a:xfrm>
              <a:off x="5886432" y="5240617"/>
              <a:ext cx="298322" cy="273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3F80F9C0-8900-4CAE-BD34-742721AAB63F}"/>
              </a:ext>
            </a:extLst>
          </p:cNvPr>
          <p:cNvGrpSpPr/>
          <p:nvPr/>
        </p:nvGrpSpPr>
        <p:grpSpPr>
          <a:xfrm>
            <a:off x="5850855" y="5132070"/>
            <a:ext cx="1313433" cy="263815"/>
            <a:chOff x="6203652" y="5132070"/>
            <a:chExt cx="1313433" cy="263815"/>
          </a:xfrm>
        </p:grpSpPr>
        <p:pic>
          <p:nvPicPr>
            <p:cNvPr id="39" name="Picture 38">
              <a:extLst>
                <a:ext uri="{FF2B5EF4-FFF2-40B4-BE49-F238E27FC236}">
                  <a16:creationId xmlns:a16="http://schemas.microsoft.com/office/drawing/2014/main" id="{68319161-E83C-4C4C-B421-5EFB5055CE55}"/>
                </a:ext>
              </a:extLst>
            </p:cNvPr>
            <p:cNvPicPr>
              <a:picLocks noChangeAspect="1"/>
            </p:cNvPicPr>
            <p:nvPr/>
          </p:nvPicPr>
          <p:blipFill rotWithShape="1">
            <a:blip r:embed="rId6"/>
            <a:srcRect l="29546" t="89348" r="56501" b="-499"/>
            <a:stretch/>
          </p:blipFill>
          <p:spPr>
            <a:xfrm>
              <a:off x="6203652" y="5132070"/>
              <a:ext cx="1275906" cy="263815"/>
            </a:xfrm>
            <a:prstGeom prst="rect">
              <a:avLst/>
            </a:prstGeom>
            <a:ln>
              <a:noFill/>
            </a:ln>
          </p:spPr>
        </p:pic>
        <p:cxnSp>
          <p:nvCxnSpPr>
            <p:cNvPr id="112" name="Straight Arrow Connector 111">
              <a:extLst>
                <a:ext uri="{FF2B5EF4-FFF2-40B4-BE49-F238E27FC236}">
                  <a16:creationId xmlns:a16="http://schemas.microsoft.com/office/drawing/2014/main" id="{6D03571F-4865-4E56-8955-5452757B85EC}"/>
                </a:ext>
              </a:extLst>
            </p:cNvPr>
            <p:cNvCxnSpPr>
              <a:cxnSpLocks/>
            </p:cNvCxnSpPr>
            <p:nvPr/>
          </p:nvCxnSpPr>
          <p:spPr>
            <a:xfrm>
              <a:off x="7367924" y="5358695"/>
              <a:ext cx="149161" cy="1365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0" name="Tekstvak 9">
            <a:extLst>
              <a:ext uri="{FF2B5EF4-FFF2-40B4-BE49-F238E27FC236}">
                <a16:creationId xmlns:a16="http://schemas.microsoft.com/office/drawing/2014/main" id="{E402AE78-87C7-45AB-AC49-D65C0BD356AF}"/>
              </a:ext>
            </a:extLst>
          </p:cNvPr>
          <p:cNvSpPr txBox="1"/>
          <p:nvPr/>
        </p:nvSpPr>
        <p:spPr>
          <a:xfrm>
            <a:off x="323528" y="260648"/>
            <a:ext cx="8208913" cy="369845"/>
          </a:xfrm>
          <a:prstGeom prst="rect">
            <a:avLst/>
          </a:prstGeom>
          <a:noFill/>
        </p:spPr>
        <p:txBody>
          <a:bodyPr wrap="square">
            <a:spAutoFit/>
          </a:bodyPr>
          <a:lstStyle/>
          <a:p>
            <a:pPr>
              <a:lnSpc>
                <a:spcPts val="2400"/>
              </a:lnSpc>
              <a:spcAft>
                <a:spcPts val="1200"/>
              </a:spcAft>
              <a:defRPr/>
            </a:pPr>
            <a:r>
              <a:rPr lang="en-GB" sz="1600">
                <a:solidFill>
                  <a:srgbClr val="0000FF"/>
                </a:solidFill>
                <a:latin typeface="Cambria" panose="02040503050406030204" pitchFamily="18" charset="0"/>
              </a:rPr>
              <a:t>hyperbolisch afbouwen met afbouwmedicatie (taperingstrips)</a:t>
            </a:r>
          </a:p>
        </p:txBody>
      </p:sp>
      <p:sp>
        <p:nvSpPr>
          <p:cNvPr id="23" name="Tekstvak 9">
            <a:extLst>
              <a:ext uri="{FF2B5EF4-FFF2-40B4-BE49-F238E27FC236}">
                <a16:creationId xmlns:a16="http://schemas.microsoft.com/office/drawing/2014/main" id="{690476C9-D406-4CA7-A611-5DA7CC131DB8}"/>
              </a:ext>
            </a:extLst>
          </p:cNvPr>
          <p:cNvSpPr txBox="1"/>
          <p:nvPr/>
        </p:nvSpPr>
        <p:spPr>
          <a:xfrm>
            <a:off x="3722682" y="2304252"/>
            <a:ext cx="3407452" cy="861774"/>
          </a:xfrm>
          <a:prstGeom prst="rect">
            <a:avLst/>
          </a:prstGeom>
          <a:noFill/>
        </p:spPr>
        <p:txBody>
          <a:bodyPr wrap="square">
            <a:spAutoFit/>
          </a:bodyPr>
          <a:lstStyle/>
          <a:p>
            <a:pPr marL="285750" indent="-285750">
              <a:lnSpc>
                <a:spcPts val="2400"/>
              </a:lnSpc>
              <a:spcAft>
                <a:spcPts val="1200"/>
              </a:spcAft>
              <a:buFont typeface="Wingdings" panose="05000000000000000000" pitchFamily="2" charset="2"/>
              <a:buChar char="Ø"/>
              <a:defRPr/>
            </a:pPr>
            <a:r>
              <a:rPr lang="en-GB" sz="2000" spc="300">
                <a:solidFill>
                  <a:srgbClr val="0000FF"/>
                </a:solidFill>
                <a:latin typeface="Cambria" panose="02040503050406030204" pitchFamily="18" charset="0"/>
              </a:rPr>
              <a:t>SAMEN BESLISSEN</a:t>
            </a:r>
          </a:p>
          <a:p>
            <a:pPr marL="285750" indent="-285750">
              <a:lnSpc>
                <a:spcPts val="2400"/>
              </a:lnSpc>
              <a:spcAft>
                <a:spcPts val="1200"/>
              </a:spcAft>
              <a:buFont typeface="Wingdings" panose="05000000000000000000" pitchFamily="2" charset="2"/>
              <a:buChar char="Ø"/>
              <a:defRPr/>
            </a:pPr>
            <a:r>
              <a:rPr lang="en-GB" sz="2000" spc="300">
                <a:solidFill>
                  <a:srgbClr val="0000FF"/>
                </a:solidFill>
                <a:latin typeface="Cambria" panose="02040503050406030204" pitchFamily="18" charset="0"/>
              </a:rPr>
              <a:t>ZORG OP MAAT</a:t>
            </a:r>
          </a:p>
        </p:txBody>
      </p:sp>
    </p:spTree>
    <p:extLst>
      <p:ext uri="{BB962C8B-B14F-4D97-AF65-F5344CB8AC3E}">
        <p14:creationId xmlns:p14="http://schemas.microsoft.com/office/powerpoint/2010/main" val="275274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83D385-6197-42E8-ACD8-09E7E465941D}"/>
              </a:ext>
            </a:extLst>
          </p:cNvPr>
          <p:cNvSpPr/>
          <p:nvPr/>
        </p:nvSpPr>
        <p:spPr>
          <a:xfrm>
            <a:off x="179511" y="476672"/>
            <a:ext cx="8712969" cy="369332"/>
          </a:xfrm>
          <a:prstGeom prst="rect">
            <a:avLst/>
          </a:prstGeom>
        </p:spPr>
        <p:txBody>
          <a:bodyPr wrap="square">
            <a:spAutoFit/>
          </a:bodyPr>
          <a:lstStyle/>
          <a:p>
            <a:r>
              <a:rPr lang="nl-NL">
                <a:solidFill>
                  <a:srgbClr val="0000FF"/>
                </a:solidFill>
                <a:latin typeface="Cambria" panose="02040503050406030204" pitchFamily="18" charset="0"/>
                <a:ea typeface="Cambria" panose="02040503050406030204" pitchFamily="18" charset="0"/>
              </a:rPr>
              <a:t>Antidepressiva afbouwen lukt vaak niet, maar daar moet nu verandering in komen</a:t>
            </a:r>
          </a:p>
        </p:txBody>
      </p:sp>
      <p:grpSp>
        <p:nvGrpSpPr>
          <p:cNvPr id="16" name="Group 15">
            <a:extLst>
              <a:ext uri="{FF2B5EF4-FFF2-40B4-BE49-F238E27FC236}">
                <a16:creationId xmlns:a16="http://schemas.microsoft.com/office/drawing/2014/main" id="{677E24DC-9726-4469-9291-7E4F175D5278}"/>
              </a:ext>
            </a:extLst>
          </p:cNvPr>
          <p:cNvGrpSpPr/>
          <p:nvPr/>
        </p:nvGrpSpPr>
        <p:grpSpPr>
          <a:xfrm>
            <a:off x="179511" y="140593"/>
            <a:ext cx="3060824" cy="313506"/>
            <a:chOff x="5938564" y="6457207"/>
            <a:chExt cx="3060824" cy="313506"/>
          </a:xfrm>
        </p:grpSpPr>
        <p:pic>
          <p:nvPicPr>
            <p:cNvPr id="14" name="Picture 13">
              <a:extLst>
                <a:ext uri="{FF2B5EF4-FFF2-40B4-BE49-F238E27FC236}">
                  <a16:creationId xmlns:a16="http://schemas.microsoft.com/office/drawing/2014/main" id="{2797CCA8-1473-4DFB-BCC0-8EF1C2BC2108}"/>
                </a:ext>
              </a:extLst>
            </p:cNvPr>
            <p:cNvPicPr>
              <a:picLocks noChangeAspect="1"/>
            </p:cNvPicPr>
            <p:nvPr/>
          </p:nvPicPr>
          <p:blipFill rotWithShape="1">
            <a:blip r:embed="rId3"/>
            <a:srcRect l="30315" t="16007" r="59645" b="80090"/>
            <a:stretch/>
          </p:blipFill>
          <p:spPr>
            <a:xfrm>
              <a:off x="5938564" y="6457207"/>
              <a:ext cx="1489153" cy="313506"/>
            </a:xfrm>
            <a:prstGeom prst="rect">
              <a:avLst/>
            </a:prstGeom>
          </p:spPr>
        </p:pic>
        <p:sp>
          <p:nvSpPr>
            <p:cNvPr id="15" name="Rectangle 14">
              <a:extLst>
                <a:ext uri="{FF2B5EF4-FFF2-40B4-BE49-F238E27FC236}">
                  <a16:creationId xmlns:a16="http://schemas.microsoft.com/office/drawing/2014/main" id="{70E105F7-4D1F-4784-8144-F77881E07658}"/>
                </a:ext>
              </a:extLst>
            </p:cNvPr>
            <p:cNvSpPr/>
            <p:nvPr/>
          </p:nvSpPr>
          <p:spPr>
            <a:xfrm>
              <a:off x="6730652" y="6462936"/>
              <a:ext cx="2268736" cy="307777"/>
            </a:xfrm>
            <a:prstGeom prst="rect">
              <a:avLst/>
            </a:prstGeom>
          </p:spPr>
          <p:txBody>
            <a:bodyPr wrap="square">
              <a:spAutoFit/>
            </a:bodyPr>
            <a:lstStyle/>
            <a:p>
              <a:pPr algn="r"/>
              <a:r>
                <a:rPr lang="nl-NL" sz="1400">
                  <a:solidFill>
                    <a:srgbClr val="333333"/>
                  </a:solidFill>
                  <a:latin typeface="Cambria" panose="02040503050406030204" pitchFamily="18" charset="0"/>
                  <a:ea typeface="Cambria" panose="02040503050406030204" pitchFamily="18" charset="0"/>
                </a:rPr>
                <a:t>27 september 2018</a:t>
              </a:r>
            </a:p>
          </p:txBody>
        </p:sp>
      </p:grpSp>
      <p:sp>
        <p:nvSpPr>
          <p:cNvPr id="17" name="Rectangle 16">
            <a:extLst>
              <a:ext uri="{FF2B5EF4-FFF2-40B4-BE49-F238E27FC236}">
                <a16:creationId xmlns:a16="http://schemas.microsoft.com/office/drawing/2014/main" id="{A55A922C-D20F-4874-9C3C-08C4BD63D42F}"/>
              </a:ext>
            </a:extLst>
          </p:cNvPr>
          <p:cNvSpPr/>
          <p:nvPr/>
        </p:nvSpPr>
        <p:spPr>
          <a:xfrm>
            <a:off x="6156772" y="6550223"/>
            <a:ext cx="2987228" cy="307777"/>
          </a:xfrm>
          <a:prstGeom prst="rect">
            <a:avLst/>
          </a:prstGeom>
        </p:spPr>
        <p:txBody>
          <a:bodyPr wrap="none">
            <a:spAutoFit/>
          </a:bodyPr>
          <a:lstStyle/>
          <a:p>
            <a:pPr algn="r"/>
            <a:r>
              <a:rPr lang="nl-NL" sz="1400">
                <a:solidFill>
                  <a:srgbClr val="000000"/>
                </a:solidFill>
                <a:latin typeface="Cambria" panose="02040503050406030204" pitchFamily="18" charset="0"/>
                <a:ea typeface="Cambria" panose="02040503050406030204" pitchFamily="18" charset="0"/>
                <a:cs typeface="Times New Roman" panose="02020603050405020304" pitchFamily="18" charset="0"/>
              </a:rPr>
              <a:t>terugkijken:  </a:t>
            </a:r>
            <a:r>
              <a:rPr lang="nl-NL" sz="1100" spc="100">
                <a:solidFill>
                  <a:srgbClr val="000000"/>
                </a:solidFill>
                <a:latin typeface="Verdana" panose="020B0604030504040204" pitchFamily="34" charset="0"/>
                <a:ea typeface="Verdana" panose="020B0604030504040204" pitchFamily="34" charset="0"/>
                <a:cs typeface="Times New Roman" panose="02020603050405020304" pitchFamily="18" charset="0"/>
                <a:hlinkClick r:id="rId4"/>
              </a:rPr>
              <a:t>www.bit.ly/2DDRYtG</a:t>
            </a:r>
            <a:r>
              <a:rPr lang="nl-NL" sz="1100" spc="300">
                <a:solidFill>
                  <a:srgbClr val="000000"/>
                </a:solidFill>
                <a:latin typeface="Verdana" panose="020B0604030504040204" pitchFamily="34" charset="0"/>
                <a:ea typeface="Verdana" panose="020B0604030504040204" pitchFamily="34" charset="0"/>
                <a:cs typeface="Times New Roman" panose="02020603050405020304" pitchFamily="18" charset="0"/>
              </a:rPr>
              <a:t> </a:t>
            </a:r>
            <a:endParaRPr lang="en-GB" sz="1400" spc="300">
              <a:latin typeface="Verdana" panose="020B0604030504040204" pitchFamily="34" charset="0"/>
              <a:ea typeface="Verdana" panose="020B0604030504040204" pitchFamily="34" charset="0"/>
            </a:endParaRPr>
          </a:p>
        </p:txBody>
      </p:sp>
      <p:pic>
        <p:nvPicPr>
          <p:cNvPr id="24" name="Picture 23">
            <a:hlinkClick r:id="rId5"/>
            <a:extLst>
              <a:ext uri="{FF2B5EF4-FFF2-40B4-BE49-F238E27FC236}">
                <a16:creationId xmlns:a16="http://schemas.microsoft.com/office/drawing/2014/main" id="{E8E98960-7131-4D9F-8DD9-8CD13DC1627C}"/>
              </a:ext>
            </a:extLst>
          </p:cNvPr>
          <p:cNvPicPr>
            <a:picLocks noChangeAspect="1"/>
          </p:cNvPicPr>
          <p:nvPr/>
        </p:nvPicPr>
        <p:blipFill>
          <a:blip r:embed="rId6"/>
          <a:stretch>
            <a:fillRect/>
          </a:stretch>
        </p:blipFill>
        <p:spPr>
          <a:xfrm>
            <a:off x="0" y="1005841"/>
            <a:ext cx="9144000" cy="5852159"/>
          </a:xfrm>
          <a:prstGeom prst="rect">
            <a:avLst/>
          </a:prstGeom>
        </p:spPr>
      </p:pic>
    </p:spTree>
    <p:extLst>
      <p:ext uri="{BB962C8B-B14F-4D97-AF65-F5344CB8AC3E}">
        <p14:creationId xmlns:p14="http://schemas.microsoft.com/office/powerpoint/2010/main" val="3680183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5B347AC-9AC3-49BF-8640-65261D582A2C}"/>
              </a:ext>
            </a:extLst>
          </p:cNvPr>
          <p:cNvGrpSpPr/>
          <p:nvPr/>
        </p:nvGrpSpPr>
        <p:grpSpPr>
          <a:xfrm>
            <a:off x="406907" y="5229200"/>
            <a:ext cx="8153170" cy="1008112"/>
            <a:chOff x="406907" y="5229200"/>
            <a:chExt cx="8153170" cy="1008112"/>
          </a:xfrm>
        </p:grpSpPr>
        <p:sp>
          <p:nvSpPr>
            <p:cNvPr id="19" name="Rectangle 18">
              <a:extLst>
                <a:ext uri="{FF2B5EF4-FFF2-40B4-BE49-F238E27FC236}">
                  <a16:creationId xmlns:a16="http://schemas.microsoft.com/office/drawing/2014/main" id="{92B408A7-E98E-448F-80F8-94105254CE58}"/>
                </a:ext>
              </a:extLst>
            </p:cNvPr>
            <p:cNvSpPr/>
            <p:nvPr/>
          </p:nvSpPr>
          <p:spPr>
            <a:xfrm>
              <a:off x="406907" y="5229200"/>
              <a:ext cx="7128792" cy="369332"/>
            </a:xfrm>
            <a:prstGeom prst="rect">
              <a:avLst/>
            </a:prstGeom>
          </p:spPr>
          <p:txBody>
            <a:bodyPr wrap="square">
              <a:spAutoFit/>
            </a:bodyPr>
            <a:lstStyle/>
            <a:p>
              <a:pPr>
                <a:spcAft>
                  <a:spcPts val="600"/>
                </a:spcAft>
              </a:pPr>
              <a:r>
                <a:rPr lang="nl-NL">
                  <a:solidFill>
                    <a:srgbClr val="0000FF"/>
                  </a:solidFill>
                  <a:latin typeface="Cambria" panose="02040503050406030204" pitchFamily="18" charset="0"/>
                  <a:ea typeface="Calibri" panose="020F0502020204030204" pitchFamily="34" charset="0"/>
                  <a:cs typeface="Times New Roman" panose="02020603050405020304" pitchFamily="18" charset="0"/>
                </a:rPr>
                <a:t>Effect van een standaardadvies voor alle patiënten</a:t>
              </a:r>
            </a:p>
          </p:txBody>
        </p:sp>
        <p:sp>
          <p:nvSpPr>
            <p:cNvPr id="30" name="Rectangle 29">
              <a:extLst>
                <a:ext uri="{FF2B5EF4-FFF2-40B4-BE49-F238E27FC236}">
                  <a16:creationId xmlns:a16="http://schemas.microsoft.com/office/drawing/2014/main" id="{A7008AE6-C3A9-48C2-A77E-5FF22CF101AC}"/>
                </a:ext>
              </a:extLst>
            </p:cNvPr>
            <p:cNvSpPr/>
            <p:nvPr/>
          </p:nvSpPr>
          <p:spPr>
            <a:xfrm>
              <a:off x="639197" y="5667908"/>
              <a:ext cx="4032448" cy="56196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DE8B558-9289-4DDD-84EF-069578A62EFF}"/>
                </a:ext>
              </a:extLst>
            </p:cNvPr>
            <p:cNvSpPr/>
            <p:nvPr/>
          </p:nvSpPr>
          <p:spPr>
            <a:xfrm>
              <a:off x="2849724" y="5905623"/>
              <a:ext cx="1677906" cy="307777"/>
            </a:xfrm>
            <a:prstGeom prst="rect">
              <a:avLst/>
            </a:prstGeom>
            <a:ln>
              <a:noFill/>
            </a:ln>
          </p:spPr>
          <p:txBody>
            <a:bodyPr wrap="square">
              <a:spAutoFit/>
            </a:bodyPr>
            <a:lstStyle/>
            <a:p>
              <a:pPr algn="ctr">
                <a:spcAft>
                  <a:spcPts val="600"/>
                </a:spcAft>
              </a:pPr>
              <a:r>
                <a:rPr lang="nl-NL" sz="1400">
                  <a:solidFill>
                    <a:srgbClr val="FF0000"/>
                  </a:solidFill>
                  <a:latin typeface="Cambria" panose="02040503050406030204" pitchFamily="18" charset="0"/>
                  <a:ea typeface="Calibri" panose="020F0502020204030204" pitchFamily="34" charset="0"/>
                  <a:cs typeface="Times New Roman" panose="02020603050405020304" pitchFamily="18" charset="0"/>
                </a:rPr>
                <a:t>korter (riskanter)</a:t>
              </a:r>
            </a:p>
          </p:txBody>
        </p:sp>
        <p:cxnSp>
          <p:nvCxnSpPr>
            <p:cNvPr id="24" name="Straight Arrow Connector 23">
              <a:extLst>
                <a:ext uri="{FF2B5EF4-FFF2-40B4-BE49-F238E27FC236}">
                  <a16:creationId xmlns:a16="http://schemas.microsoft.com/office/drawing/2014/main" id="{BE237DDB-EAFD-46FF-B33E-FD8AFAEE76B5}"/>
                </a:ext>
              </a:extLst>
            </p:cNvPr>
            <p:cNvCxnSpPr>
              <a:cxnSpLocks/>
            </p:cNvCxnSpPr>
            <p:nvPr/>
          </p:nvCxnSpPr>
          <p:spPr>
            <a:xfrm flipH="1">
              <a:off x="2597821" y="5916490"/>
              <a:ext cx="192980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C06118D-8F03-4D2E-A821-C1AB8B7172C1}"/>
                </a:ext>
              </a:extLst>
            </p:cNvPr>
            <p:cNvSpPr/>
            <p:nvPr/>
          </p:nvSpPr>
          <p:spPr>
            <a:xfrm>
              <a:off x="4815661" y="5675352"/>
              <a:ext cx="3744416" cy="56196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9230E42-D9CB-4472-B556-508C57DD9CD9}"/>
                </a:ext>
              </a:extLst>
            </p:cNvPr>
            <p:cNvSpPr/>
            <p:nvPr/>
          </p:nvSpPr>
          <p:spPr>
            <a:xfrm>
              <a:off x="4887668" y="5900874"/>
              <a:ext cx="1574947" cy="307777"/>
            </a:xfrm>
            <a:prstGeom prst="rect">
              <a:avLst/>
            </a:prstGeom>
          </p:spPr>
          <p:txBody>
            <a:bodyPr wrap="square">
              <a:spAutoFit/>
            </a:bodyPr>
            <a:lstStyle/>
            <a:p>
              <a:pPr algn="ctr">
                <a:spcAft>
                  <a:spcPts val="600"/>
                </a:spcAft>
              </a:pPr>
              <a:r>
                <a:rPr lang="nl-NL" sz="1400">
                  <a:solidFill>
                    <a:srgbClr val="0000FF"/>
                  </a:solidFill>
                  <a:latin typeface="Cambria" panose="02040503050406030204" pitchFamily="18" charset="0"/>
                  <a:ea typeface="Calibri" panose="020F0502020204030204" pitchFamily="34" charset="0"/>
                  <a:cs typeface="Times New Roman" panose="02020603050405020304" pitchFamily="18" charset="0"/>
                </a:rPr>
                <a:t>langer (veiliger)</a:t>
              </a:r>
            </a:p>
          </p:txBody>
        </p:sp>
        <p:cxnSp>
          <p:nvCxnSpPr>
            <p:cNvPr id="29" name="Straight Arrow Connector 28">
              <a:extLst>
                <a:ext uri="{FF2B5EF4-FFF2-40B4-BE49-F238E27FC236}">
                  <a16:creationId xmlns:a16="http://schemas.microsoft.com/office/drawing/2014/main" id="{5D66765D-1301-421F-930F-E66CCDB48970}"/>
                </a:ext>
              </a:extLst>
            </p:cNvPr>
            <p:cNvCxnSpPr>
              <a:cxnSpLocks/>
            </p:cNvCxnSpPr>
            <p:nvPr/>
          </p:nvCxnSpPr>
          <p:spPr>
            <a:xfrm flipV="1">
              <a:off x="4959677" y="5900874"/>
              <a:ext cx="1700634" cy="15616"/>
            </a:xfrm>
            <a:prstGeom prst="straightConnector1">
              <a:avLst/>
            </a:prstGeom>
            <a:ln w="76200">
              <a:solidFill>
                <a:srgbClr val="0066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E1FE258-D4C8-4C67-8E85-B1F1B0A62648}"/>
              </a:ext>
            </a:extLst>
          </p:cNvPr>
          <p:cNvGrpSpPr/>
          <p:nvPr/>
        </p:nvGrpSpPr>
        <p:grpSpPr>
          <a:xfrm>
            <a:off x="3343115" y="809934"/>
            <a:ext cx="5432986" cy="3862606"/>
            <a:chOff x="3343115" y="809934"/>
            <a:chExt cx="5432986" cy="3862606"/>
          </a:xfrm>
        </p:grpSpPr>
        <p:sp>
          <p:nvSpPr>
            <p:cNvPr id="5" name="Rectangle 4">
              <a:extLst>
                <a:ext uri="{FF2B5EF4-FFF2-40B4-BE49-F238E27FC236}">
                  <a16:creationId xmlns:a16="http://schemas.microsoft.com/office/drawing/2014/main" id="{CF1D7D2F-4853-47E7-8195-584C938B78D3}"/>
                </a:ext>
              </a:extLst>
            </p:cNvPr>
            <p:cNvSpPr/>
            <p:nvPr/>
          </p:nvSpPr>
          <p:spPr>
            <a:xfrm>
              <a:off x="6687869" y="908720"/>
              <a:ext cx="2088232" cy="830997"/>
            </a:xfrm>
            <a:prstGeom prst="rect">
              <a:avLst/>
            </a:prstGeom>
          </p:spPr>
          <p:txBody>
            <a:bodyPr wrap="square">
              <a:spAutoFit/>
            </a:bodyPr>
            <a:lstStyle/>
            <a:p>
              <a:pPr>
                <a:spcAft>
                  <a:spcPts val="600"/>
                </a:spcAft>
              </a:pPr>
              <a:r>
                <a:rPr lang="nl-NL" sz="1600">
                  <a:solidFill>
                    <a:srgbClr val="0000FF"/>
                  </a:solidFill>
                  <a:latin typeface="Cambria" panose="02040503050406030204" pitchFamily="18" charset="0"/>
                  <a:ea typeface="Calibri" panose="020F0502020204030204" pitchFamily="34" charset="0"/>
                  <a:cs typeface="Times New Roman" panose="02020603050405020304" pitchFamily="18" charset="0"/>
                </a:rPr>
                <a:t>810 afbouwtrajecten voor venlafaxine van 37,5 mg naar 0  mg</a:t>
              </a:r>
            </a:p>
          </p:txBody>
        </p:sp>
        <p:grpSp>
          <p:nvGrpSpPr>
            <p:cNvPr id="2" name="Group 1">
              <a:extLst>
                <a:ext uri="{FF2B5EF4-FFF2-40B4-BE49-F238E27FC236}">
                  <a16:creationId xmlns:a16="http://schemas.microsoft.com/office/drawing/2014/main" id="{99D9601A-0D0D-4241-BD15-DBD36C78670E}"/>
                </a:ext>
              </a:extLst>
            </p:cNvPr>
            <p:cNvGrpSpPr/>
            <p:nvPr/>
          </p:nvGrpSpPr>
          <p:grpSpPr>
            <a:xfrm>
              <a:off x="3343115" y="809934"/>
              <a:ext cx="3233124" cy="3862606"/>
              <a:chOff x="2491004" y="1043444"/>
              <a:chExt cx="4161993" cy="4972324"/>
            </a:xfrm>
          </p:grpSpPr>
          <p:pic>
            <p:nvPicPr>
              <p:cNvPr id="8" name="Picture 7">
                <a:extLst>
                  <a:ext uri="{FF2B5EF4-FFF2-40B4-BE49-F238E27FC236}">
                    <a16:creationId xmlns:a16="http://schemas.microsoft.com/office/drawing/2014/main" id="{5562B548-4B04-4D82-A2E1-8EBDA0576100}"/>
                  </a:ext>
                </a:extLst>
              </p:cNvPr>
              <p:cNvPicPr/>
              <p:nvPr/>
            </p:nvPicPr>
            <p:blipFill rotWithShape="1">
              <a:blip r:embed="rId3" cstate="print">
                <a:extLst>
                  <a:ext uri="{28A0092B-C50C-407E-A947-70E740481C1C}">
                    <a14:useLocalDpi xmlns:a14="http://schemas.microsoft.com/office/drawing/2010/main" val="0"/>
                  </a:ext>
                </a:extLst>
              </a:blip>
              <a:srcRect l="15057" t="-586" r="13494" b="5443"/>
              <a:stretch/>
            </p:blipFill>
            <p:spPr bwMode="auto">
              <a:xfrm>
                <a:off x="2491004" y="1043444"/>
                <a:ext cx="4161993" cy="4604612"/>
              </a:xfrm>
              <a:prstGeom prst="rect">
                <a:avLst/>
              </a:prstGeom>
              <a:noFill/>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3FC2C3A7-830C-4775-94AF-713472B0789A}"/>
                  </a:ext>
                </a:extLst>
              </p:cNvPr>
              <p:cNvSpPr/>
              <p:nvPr/>
            </p:nvSpPr>
            <p:spPr>
              <a:xfrm>
                <a:off x="2861787" y="5579948"/>
                <a:ext cx="3420427" cy="435820"/>
              </a:xfrm>
              <a:prstGeom prst="rect">
                <a:avLst/>
              </a:prstGeom>
            </p:spPr>
            <p:txBody>
              <a:bodyPr wrap="square">
                <a:spAutoFit/>
              </a:bodyPr>
              <a:lstStyle/>
              <a:p>
                <a:pPr algn="ctr">
                  <a:spcAft>
                    <a:spcPts val="600"/>
                  </a:spcAft>
                </a:pPr>
                <a:r>
                  <a:rPr lang="nl-NL" sz="1600">
                    <a:solidFill>
                      <a:srgbClr val="0000FF"/>
                    </a:solidFill>
                    <a:latin typeface="Cambria" panose="02040503050406030204" pitchFamily="18" charset="0"/>
                    <a:ea typeface="Calibri" panose="020F0502020204030204" pitchFamily="34" charset="0"/>
                    <a:cs typeface="Times New Roman" panose="02020603050405020304" pitchFamily="18" charset="0"/>
                  </a:rPr>
                  <a:t>mediaan 56 dagen</a:t>
                </a:r>
              </a:p>
            </p:txBody>
          </p:sp>
        </p:grpSp>
      </p:grpSp>
      <p:grpSp>
        <p:nvGrpSpPr>
          <p:cNvPr id="9" name="Group 8">
            <a:extLst>
              <a:ext uri="{FF2B5EF4-FFF2-40B4-BE49-F238E27FC236}">
                <a16:creationId xmlns:a16="http://schemas.microsoft.com/office/drawing/2014/main" id="{681CD4DC-C248-4F93-99FC-B6579B584F8A}"/>
              </a:ext>
            </a:extLst>
          </p:cNvPr>
          <p:cNvGrpSpPr/>
          <p:nvPr/>
        </p:nvGrpSpPr>
        <p:grpSpPr>
          <a:xfrm>
            <a:off x="583923" y="5733796"/>
            <a:ext cx="7976153" cy="351394"/>
            <a:chOff x="583923" y="5733796"/>
            <a:chExt cx="7976153" cy="351394"/>
          </a:xfrm>
        </p:grpSpPr>
        <p:sp>
          <p:nvSpPr>
            <p:cNvPr id="21" name="Rectangle 20">
              <a:extLst>
                <a:ext uri="{FF2B5EF4-FFF2-40B4-BE49-F238E27FC236}">
                  <a16:creationId xmlns:a16="http://schemas.microsoft.com/office/drawing/2014/main" id="{B5669A22-314A-4748-B645-AB3A65C4CEC3}"/>
                </a:ext>
              </a:extLst>
            </p:cNvPr>
            <p:cNvSpPr/>
            <p:nvPr/>
          </p:nvSpPr>
          <p:spPr>
            <a:xfrm>
              <a:off x="583923" y="5746636"/>
              <a:ext cx="2068399" cy="338554"/>
            </a:xfrm>
            <a:prstGeom prst="rect">
              <a:avLst/>
            </a:prstGeom>
          </p:spPr>
          <p:txBody>
            <a:bodyPr wrap="square">
              <a:spAutoFit/>
            </a:bodyPr>
            <a:lstStyle/>
            <a:p>
              <a:pPr algn="ctr">
                <a:spcAft>
                  <a:spcPts val="600"/>
                </a:spcAft>
              </a:pPr>
              <a:r>
                <a:rPr lang="nl-NL" sz="1600" spc="50">
                  <a:solidFill>
                    <a:srgbClr val="FF0000"/>
                  </a:solidFill>
                  <a:latin typeface="Cambria" panose="02040503050406030204" pitchFamily="18" charset="0"/>
                  <a:ea typeface="Calibri" panose="020F0502020204030204" pitchFamily="34" charset="0"/>
                  <a:cs typeface="Times New Roman" panose="02020603050405020304" pitchFamily="18" charset="0"/>
                </a:rPr>
                <a:t>onderbehandeling</a:t>
              </a:r>
            </a:p>
          </p:txBody>
        </p:sp>
        <p:sp>
          <p:nvSpPr>
            <p:cNvPr id="26" name="Rectangle 25">
              <a:extLst>
                <a:ext uri="{FF2B5EF4-FFF2-40B4-BE49-F238E27FC236}">
                  <a16:creationId xmlns:a16="http://schemas.microsoft.com/office/drawing/2014/main" id="{7922E187-EBDB-443C-BF10-79D2ABF348B7}"/>
                </a:ext>
              </a:extLst>
            </p:cNvPr>
            <p:cNvSpPr/>
            <p:nvPr/>
          </p:nvSpPr>
          <p:spPr>
            <a:xfrm>
              <a:off x="6660311" y="5733796"/>
              <a:ext cx="1899765" cy="338554"/>
            </a:xfrm>
            <a:prstGeom prst="rect">
              <a:avLst/>
            </a:prstGeom>
          </p:spPr>
          <p:txBody>
            <a:bodyPr wrap="square">
              <a:spAutoFit/>
            </a:bodyPr>
            <a:lstStyle/>
            <a:p>
              <a:pPr algn="ctr">
                <a:spcAft>
                  <a:spcPts val="600"/>
                </a:spcAft>
              </a:pPr>
              <a:r>
                <a:rPr lang="nl-NL" sz="1600" spc="70">
                  <a:solidFill>
                    <a:srgbClr val="0000FF"/>
                  </a:solidFill>
                  <a:latin typeface="Cambria" panose="02040503050406030204" pitchFamily="18" charset="0"/>
                  <a:ea typeface="Calibri" panose="020F0502020204030204" pitchFamily="34" charset="0"/>
                  <a:cs typeface="Times New Roman" panose="02020603050405020304" pitchFamily="18" charset="0"/>
                </a:rPr>
                <a:t>overbehandeling</a:t>
              </a:r>
            </a:p>
          </p:txBody>
        </p:sp>
      </p:grpSp>
      <p:sp>
        <p:nvSpPr>
          <p:cNvPr id="33" name="Rectangle 2">
            <a:extLst>
              <a:ext uri="{FF2B5EF4-FFF2-40B4-BE49-F238E27FC236}">
                <a16:creationId xmlns:a16="http://schemas.microsoft.com/office/drawing/2014/main" id="{030E4EEE-DD0F-4870-AA39-B0A68E927BCD}"/>
              </a:ext>
            </a:extLst>
          </p:cNvPr>
          <p:cNvSpPr txBox="1">
            <a:spLocks noChangeArrowheads="1"/>
          </p:cNvSpPr>
          <p:nvPr/>
        </p:nvSpPr>
        <p:spPr bwMode="auto">
          <a:xfrm>
            <a:off x="539553" y="188640"/>
            <a:ext cx="2736304" cy="427713"/>
          </a:xfrm>
          <a:prstGeom prst="rect">
            <a:avLst/>
          </a:prstGeom>
          <a:noFill/>
          <a:ln w="9525">
            <a:noFill/>
            <a:miter lim="800000"/>
            <a:headEnd/>
            <a:tailEnd/>
          </a:ln>
        </p:spPr>
        <p:txBody>
          <a:bodyPr anchor="ctr"/>
          <a:lstStyle/>
          <a:p>
            <a:pPr>
              <a:defRPr/>
            </a:pPr>
            <a:r>
              <a:rPr lang="nl-NL" spc="50">
                <a:solidFill>
                  <a:srgbClr val="0000FF"/>
                </a:solidFill>
                <a:latin typeface="Cambria" panose="02040503050406030204" pitchFamily="18" charset="0"/>
              </a:rPr>
              <a:t>maatwerk in de praktijk</a:t>
            </a:r>
          </a:p>
        </p:txBody>
      </p:sp>
    </p:spTree>
    <p:extLst>
      <p:ext uri="{BB962C8B-B14F-4D97-AF65-F5344CB8AC3E}">
        <p14:creationId xmlns:p14="http://schemas.microsoft.com/office/powerpoint/2010/main" val="55097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8C938EF-1CB4-4CB2-B20B-299482E52FF3}"/>
              </a:ext>
            </a:extLst>
          </p:cNvPr>
          <p:cNvSpPr/>
          <p:nvPr/>
        </p:nvSpPr>
        <p:spPr>
          <a:xfrm>
            <a:off x="406906" y="260648"/>
            <a:ext cx="5533245" cy="338554"/>
          </a:xfrm>
          <a:prstGeom prst="rect">
            <a:avLst/>
          </a:prstGeom>
        </p:spPr>
        <p:txBody>
          <a:bodyPr wrap="square">
            <a:spAutoFit/>
          </a:bodyPr>
          <a:lstStyle/>
          <a:p>
            <a:pPr>
              <a:spcAft>
                <a:spcPts val="600"/>
              </a:spcAft>
            </a:pPr>
            <a:r>
              <a:rPr lang="nl-NL" sz="1600">
                <a:solidFill>
                  <a:srgbClr val="0000FF"/>
                </a:solidFill>
                <a:latin typeface="Cambria" panose="02040503050406030204" pitchFamily="18" charset="0"/>
                <a:ea typeface="Calibri" panose="020F0502020204030204" pitchFamily="34" charset="0"/>
                <a:cs typeface="Times New Roman" panose="02020603050405020304" pitchFamily="18" charset="0"/>
              </a:rPr>
              <a:t>Probleem</a:t>
            </a:r>
          </a:p>
        </p:txBody>
      </p:sp>
      <p:sp>
        <p:nvSpPr>
          <p:cNvPr id="43" name="TextBox 42">
            <a:extLst>
              <a:ext uri="{FF2B5EF4-FFF2-40B4-BE49-F238E27FC236}">
                <a16:creationId xmlns:a16="http://schemas.microsoft.com/office/drawing/2014/main" id="{88E9208C-828E-4156-8637-7D0E22D2639B}"/>
              </a:ext>
            </a:extLst>
          </p:cNvPr>
          <p:cNvSpPr txBox="1"/>
          <p:nvPr/>
        </p:nvSpPr>
        <p:spPr>
          <a:xfrm>
            <a:off x="406906" y="764704"/>
            <a:ext cx="8341558" cy="677621"/>
          </a:xfrm>
          <a:prstGeom prst="rect">
            <a:avLst/>
          </a:prstGeom>
          <a:noFill/>
        </p:spPr>
        <p:txBody>
          <a:bodyPr wrap="square" rtlCol="0">
            <a:spAutoFit/>
          </a:bodyPr>
          <a:lstStyle/>
          <a:p>
            <a:pPr>
              <a:lnSpc>
                <a:spcPts val="2400"/>
              </a:lnSpc>
              <a:spcAft>
                <a:spcPts val="600"/>
              </a:spcAft>
              <a:tabLst>
                <a:tab pos="801688" algn="l"/>
              </a:tabLst>
            </a:pPr>
            <a:r>
              <a:rPr lang="en-GB" sz="1600" spc="50">
                <a:solidFill>
                  <a:srgbClr val="0000FF"/>
                </a:solidFill>
                <a:latin typeface="Cambria" panose="02040503050406030204" pitchFamily="18" charset="0"/>
              </a:rPr>
              <a:t>patiënt en behandelaar weten niet </a:t>
            </a:r>
            <a:r>
              <a:rPr lang="en-GB" sz="1600" spc="50">
                <a:solidFill>
                  <a:srgbClr val="0000FF"/>
                </a:solidFill>
                <a:latin typeface="Cambria" panose="02040503050406030204" pitchFamily="18" charset="0"/>
                <a:ea typeface="Verdana" panose="020B0604030504040204" pitchFamily="34" charset="0"/>
                <a:cs typeface="Verdana" panose="020B0604030504040204" pitchFamily="34" charset="0"/>
              </a:rPr>
              <a:t>— </a:t>
            </a:r>
            <a:r>
              <a:rPr lang="en-GB" sz="1600" spc="50">
                <a:solidFill>
                  <a:srgbClr val="0000FF"/>
                </a:solidFill>
                <a:latin typeface="Cambria" panose="02040503050406030204" pitchFamily="18" charset="0"/>
              </a:rPr>
              <a:t>kunnen niet weten! </a:t>
            </a:r>
            <a:r>
              <a:rPr lang="en-GB" sz="1600" spc="50">
                <a:solidFill>
                  <a:srgbClr val="0000FF"/>
                </a:solidFill>
                <a:latin typeface="Cambria" panose="02040503050406030204" pitchFamily="18" charset="0"/>
                <a:ea typeface="Verdana" panose="020B0604030504040204" pitchFamily="34" charset="0"/>
                <a:cs typeface="Verdana" panose="020B0604030504040204" pitchFamily="34" charset="0"/>
              </a:rPr>
              <a:t>— </a:t>
            </a:r>
            <a:r>
              <a:rPr lang="en-GB" sz="1600" spc="50">
                <a:solidFill>
                  <a:srgbClr val="0000FF"/>
                </a:solidFill>
                <a:latin typeface="Cambria" panose="02040503050406030204" pitchFamily="18" charset="0"/>
              </a:rPr>
              <a:t> wat de juiste afbouwsnelheid is</a:t>
            </a:r>
            <a:r>
              <a:rPr lang="en-GB" sz="1600" spc="50">
                <a:solidFill>
                  <a:srgbClr val="202020"/>
                </a:solidFill>
                <a:latin typeface="Cambria" panose="02040503050406030204" pitchFamily="18" charset="0"/>
              </a:rPr>
              <a:t> </a:t>
            </a:r>
          </a:p>
        </p:txBody>
      </p:sp>
      <p:sp>
        <p:nvSpPr>
          <p:cNvPr id="44" name="Rectangle 43">
            <a:extLst>
              <a:ext uri="{FF2B5EF4-FFF2-40B4-BE49-F238E27FC236}">
                <a16:creationId xmlns:a16="http://schemas.microsoft.com/office/drawing/2014/main" id="{354A3675-9504-4F9E-93C9-31D009B68AB8}"/>
              </a:ext>
            </a:extLst>
          </p:cNvPr>
          <p:cNvSpPr/>
          <p:nvPr/>
        </p:nvSpPr>
        <p:spPr>
          <a:xfrm>
            <a:off x="406906" y="2839160"/>
            <a:ext cx="8125534" cy="1708160"/>
          </a:xfrm>
          <a:prstGeom prst="rect">
            <a:avLst/>
          </a:prstGeom>
        </p:spPr>
        <p:txBody>
          <a:bodyPr wrap="square">
            <a:spAutoFit/>
          </a:bodyPr>
          <a:lstStyle/>
          <a:p>
            <a:pPr>
              <a:spcAft>
                <a:spcPts val="1200"/>
              </a:spcAft>
            </a:pPr>
            <a:r>
              <a:rPr lang="en-GB" sz="1600">
                <a:solidFill>
                  <a:srgbClr val="0000FF"/>
                </a:solidFill>
                <a:latin typeface="Cambria" panose="02040503050406030204" pitchFamily="18" charset="0"/>
                <a:ea typeface="Calibri" panose="020F0502020204030204" pitchFamily="34" charset="0"/>
                <a:cs typeface="Times New Roman" panose="02020603050405020304" pitchFamily="18" charset="0"/>
              </a:rPr>
              <a:t>S</a:t>
            </a:r>
            <a:r>
              <a:rPr lang="en-GB" sz="1600" spc="50">
                <a:solidFill>
                  <a:srgbClr val="0000FF"/>
                </a:solidFill>
                <a:latin typeface="Cambria" panose="02040503050406030204" pitchFamily="18" charset="0"/>
              </a:rPr>
              <a:t>amen beslissen (</a:t>
            </a:r>
            <a:r>
              <a:rPr lang="en-GB" sz="1600" i="1" spc="50">
                <a:solidFill>
                  <a:srgbClr val="0000FF"/>
                </a:solidFill>
                <a:latin typeface="Cambria" panose="02040503050406030204" pitchFamily="18" charset="0"/>
              </a:rPr>
              <a:t>shared decision making</a:t>
            </a:r>
            <a:r>
              <a:rPr lang="en-GB" sz="1600" spc="50">
                <a:solidFill>
                  <a:srgbClr val="0000FF"/>
                </a:solidFill>
                <a:latin typeface="Cambria" panose="02040503050406030204" pitchFamily="18" charset="0"/>
              </a:rPr>
              <a:t>)</a:t>
            </a:r>
            <a:endParaRPr lang="en-GB" sz="1600" spc="50">
              <a:solidFill>
                <a:srgbClr val="0000FF"/>
              </a:solidFill>
              <a:latin typeface="Cambria" panose="02040503050406030204" pitchFamily="18"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GB" sz="1600" spc="50">
                <a:solidFill>
                  <a:srgbClr val="202020"/>
                </a:solidFill>
                <a:latin typeface="Cambria" panose="02040503050406030204" pitchFamily="18" charset="0"/>
                <a:ea typeface="Calibri" panose="020F0502020204030204" pitchFamily="34" charset="0"/>
                <a:cs typeface="Times New Roman" panose="02020603050405020304" pitchFamily="18" charset="0"/>
              </a:rPr>
              <a:t>concrete behandelopties</a:t>
            </a:r>
          </a:p>
          <a:p>
            <a:pPr marL="285750" indent="-285750">
              <a:spcAft>
                <a:spcPts val="600"/>
              </a:spcAft>
              <a:buFont typeface="Arial" panose="020B0604020202020204" pitchFamily="34" charset="0"/>
              <a:buChar char="•"/>
            </a:pPr>
            <a:r>
              <a:rPr lang="en-GB" sz="1600" spc="50">
                <a:solidFill>
                  <a:srgbClr val="202020"/>
                </a:solidFill>
                <a:latin typeface="Cambria" panose="02040503050406030204" pitchFamily="18" charset="0"/>
              </a:rPr>
              <a:t>zorg op maat (personalised medicine) </a:t>
            </a:r>
          </a:p>
          <a:p>
            <a:pPr marL="285750" indent="-285750">
              <a:spcAft>
                <a:spcPts val="600"/>
              </a:spcAft>
              <a:buFont typeface="Arial" panose="020B0604020202020204" pitchFamily="34" charset="0"/>
              <a:buChar char="•"/>
            </a:pPr>
            <a:r>
              <a:rPr lang="en-GB" sz="1600" spc="50">
                <a:solidFill>
                  <a:srgbClr val="202020"/>
                </a:solidFill>
                <a:latin typeface="Cambria" panose="02040503050406030204" pitchFamily="18" charset="0"/>
                <a:ea typeface="Calibri" panose="020F0502020204030204" pitchFamily="34" charset="0"/>
                <a:cs typeface="Times New Roman" panose="02020603050405020304" pitchFamily="18" charset="0"/>
              </a:rPr>
              <a:t>vertrouw de patiënt (die zelf ook over kennis beschikt)</a:t>
            </a:r>
          </a:p>
          <a:p>
            <a:pPr marL="285750" indent="-285750">
              <a:spcAft>
                <a:spcPts val="600"/>
              </a:spcAft>
              <a:buFont typeface="Arial" panose="020B0604020202020204" pitchFamily="34" charset="0"/>
              <a:buChar char="•"/>
            </a:pPr>
            <a:r>
              <a:rPr lang="en-GB" sz="1600" spc="50">
                <a:solidFill>
                  <a:srgbClr val="202020"/>
                </a:solidFill>
                <a:latin typeface="Cambria" panose="02040503050406030204" pitchFamily="18" charset="0"/>
              </a:rPr>
              <a:t>vertrouw de arts   =&gt;   zorgverzekeraar niet op de stoel van arts !                                                                                            </a:t>
            </a:r>
          </a:p>
        </p:txBody>
      </p:sp>
      <p:grpSp>
        <p:nvGrpSpPr>
          <p:cNvPr id="2" name="Group 1">
            <a:extLst>
              <a:ext uri="{FF2B5EF4-FFF2-40B4-BE49-F238E27FC236}">
                <a16:creationId xmlns:a16="http://schemas.microsoft.com/office/drawing/2014/main" id="{2CD2DBC3-537D-4E34-B422-15D3F8DF6F88}"/>
              </a:ext>
            </a:extLst>
          </p:cNvPr>
          <p:cNvGrpSpPr/>
          <p:nvPr/>
        </p:nvGrpSpPr>
        <p:grpSpPr>
          <a:xfrm>
            <a:off x="694776" y="4639360"/>
            <a:ext cx="4896544" cy="373816"/>
            <a:chOff x="683568" y="4711368"/>
            <a:chExt cx="4896544" cy="373816"/>
          </a:xfrm>
        </p:grpSpPr>
        <p:grpSp>
          <p:nvGrpSpPr>
            <p:cNvPr id="5" name="Group 4">
              <a:extLst>
                <a:ext uri="{FF2B5EF4-FFF2-40B4-BE49-F238E27FC236}">
                  <a16:creationId xmlns:a16="http://schemas.microsoft.com/office/drawing/2014/main" id="{A7E15A3B-E91F-46F6-8250-CC2B3296C05D}"/>
                </a:ext>
              </a:extLst>
            </p:cNvPr>
            <p:cNvGrpSpPr/>
            <p:nvPr/>
          </p:nvGrpSpPr>
          <p:grpSpPr>
            <a:xfrm>
              <a:off x="1403649" y="4734228"/>
              <a:ext cx="3862700" cy="350956"/>
              <a:chOff x="1687945" y="4075382"/>
              <a:chExt cx="6340439" cy="576080"/>
            </a:xfrm>
          </p:grpSpPr>
          <p:pic>
            <p:nvPicPr>
              <p:cNvPr id="4" name="Picture 3">
                <a:extLst>
                  <a:ext uri="{FF2B5EF4-FFF2-40B4-BE49-F238E27FC236}">
                    <a16:creationId xmlns:a16="http://schemas.microsoft.com/office/drawing/2014/main" id="{C84DD55E-7209-4A22-8040-74A5E4FF3900}"/>
                  </a:ext>
                </a:extLst>
              </p:cNvPr>
              <p:cNvPicPr>
                <a:picLocks noChangeAspect="1"/>
              </p:cNvPicPr>
              <p:nvPr/>
            </p:nvPicPr>
            <p:blipFill rotWithShape="1">
              <a:blip r:embed="rId3"/>
              <a:srcRect l="215" r="8304" b="18054"/>
              <a:stretch/>
            </p:blipFill>
            <p:spPr>
              <a:xfrm>
                <a:off x="1687945" y="4075395"/>
                <a:ext cx="1155863" cy="576064"/>
              </a:xfrm>
              <a:prstGeom prst="rect">
                <a:avLst/>
              </a:prstGeom>
            </p:spPr>
          </p:pic>
          <p:pic>
            <p:nvPicPr>
              <p:cNvPr id="9" name="Picture 8">
                <a:extLst>
                  <a:ext uri="{FF2B5EF4-FFF2-40B4-BE49-F238E27FC236}">
                    <a16:creationId xmlns:a16="http://schemas.microsoft.com/office/drawing/2014/main" id="{6D8BB2A0-6BDD-4F4F-B18E-58CB22393E47}"/>
                  </a:ext>
                </a:extLst>
              </p:cNvPr>
              <p:cNvPicPr>
                <a:picLocks noChangeAspect="1"/>
              </p:cNvPicPr>
              <p:nvPr/>
            </p:nvPicPr>
            <p:blipFill rotWithShape="1">
              <a:blip r:embed="rId3"/>
              <a:srcRect l="215" r="8304" b="18054"/>
              <a:stretch/>
            </p:blipFill>
            <p:spPr>
              <a:xfrm>
                <a:off x="2984089" y="4075392"/>
                <a:ext cx="1155863" cy="576065"/>
              </a:xfrm>
              <a:prstGeom prst="rect">
                <a:avLst/>
              </a:prstGeom>
            </p:spPr>
          </p:pic>
          <p:pic>
            <p:nvPicPr>
              <p:cNvPr id="10" name="Picture 9">
                <a:extLst>
                  <a:ext uri="{FF2B5EF4-FFF2-40B4-BE49-F238E27FC236}">
                    <a16:creationId xmlns:a16="http://schemas.microsoft.com/office/drawing/2014/main" id="{E02A75DB-4A5B-4FB1-A58B-23614E448E42}"/>
                  </a:ext>
                </a:extLst>
              </p:cNvPr>
              <p:cNvPicPr>
                <a:picLocks noChangeAspect="1"/>
              </p:cNvPicPr>
              <p:nvPr/>
            </p:nvPicPr>
            <p:blipFill rotWithShape="1">
              <a:blip r:embed="rId3"/>
              <a:srcRect l="215" r="8304" b="18054"/>
              <a:stretch/>
            </p:blipFill>
            <p:spPr>
              <a:xfrm>
                <a:off x="4280234" y="4075384"/>
                <a:ext cx="1155863" cy="576065"/>
              </a:xfrm>
              <a:prstGeom prst="rect">
                <a:avLst/>
              </a:prstGeom>
            </p:spPr>
          </p:pic>
          <p:pic>
            <p:nvPicPr>
              <p:cNvPr id="11" name="Picture 10">
                <a:extLst>
                  <a:ext uri="{FF2B5EF4-FFF2-40B4-BE49-F238E27FC236}">
                    <a16:creationId xmlns:a16="http://schemas.microsoft.com/office/drawing/2014/main" id="{9B7491F1-E103-4F10-8538-25282EFD0301}"/>
                  </a:ext>
                </a:extLst>
              </p:cNvPr>
              <p:cNvPicPr>
                <a:picLocks noChangeAspect="1"/>
              </p:cNvPicPr>
              <p:nvPr/>
            </p:nvPicPr>
            <p:blipFill rotWithShape="1">
              <a:blip r:embed="rId3"/>
              <a:srcRect l="215" r="8304" b="18054"/>
              <a:stretch/>
            </p:blipFill>
            <p:spPr>
              <a:xfrm>
                <a:off x="5576377" y="4075382"/>
                <a:ext cx="1155863" cy="576065"/>
              </a:xfrm>
              <a:prstGeom prst="rect">
                <a:avLst/>
              </a:prstGeom>
            </p:spPr>
          </p:pic>
          <p:pic>
            <p:nvPicPr>
              <p:cNvPr id="12" name="Picture 11">
                <a:extLst>
                  <a:ext uri="{FF2B5EF4-FFF2-40B4-BE49-F238E27FC236}">
                    <a16:creationId xmlns:a16="http://schemas.microsoft.com/office/drawing/2014/main" id="{046BBC41-23D5-4659-A196-C92CB42ADE07}"/>
                  </a:ext>
                </a:extLst>
              </p:cNvPr>
              <p:cNvPicPr>
                <a:picLocks noChangeAspect="1"/>
              </p:cNvPicPr>
              <p:nvPr/>
            </p:nvPicPr>
            <p:blipFill rotWithShape="1">
              <a:blip r:embed="rId3"/>
              <a:srcRect l="215" r="8304" b="18054"/>
              <a:stretch/>
            </p:blipFill>
            <p:spPr>
              <a:xfrm>
                <a:off x="6872521" y="4075398"/>
                <a:ext cx="1155863" cy="576064"/>
              </a:xfrm>
              <a:prstGeom prst="rect">
                <a:avLst/>
              </a:prstGeom>
            </p:spPr>
          </p:pic>
        </p:grpSp>
        <p:sp>
          <p:nvSpPr>
            <p:cNvPr id="13" name="Rectangle 12">
              <a:extLst>
                <a:ext uri="{FF2B5EF4-FFF2-40B4-BE49-F238E27FC236}">
                  <a16:creationId xmlns:a16="http://schemas.microsoft.com/office/drawing/2014/main" id="{B5F257B0-7EC4-4618-BC3D-9AA728324DB8}"/>
                </a:ext>
              </a:extLst>
            </p:cNvPr>
            <p:cNvSpPr/>
            <p:nvPr/>
          </p:nvSpPr>
          <p:spPr>
            <a:xfrm>
              <a:off x="683568" y="4711368"/>
              <a:ext cx="4896544" cy="338554"/>
            </a:xfrm>
            <a:prstGeom prst="rect">
              <a:avLst/>
            </a:prstGeom>
          </p:spPr>
          <p:txBody>
            <a:bodyPr wrap="square">
              <a:spAutoFit/>
            </a:bodyPr>
            <a:lstStyle/>
            <a:p>
              <a:pPr>
                <a:spcAft>
                  <a:spcPts val="1200"/>
                </a:spcAft>
              </a:pPr>
              <a:r>
                <a:rPr lang="en-GB" sz="1600" spc="50">
                  <a:solidFill>
                    <a:srgbClr val="202020"/>
                  </a:solidFill>
                  <a:latin typeface="Cambria" panose="02040503050406030204" pitchFamily="18" charset="0"/>
                </a:rPr>
                <a:t>(geen                                                                                )                                                                                                                                  </a:t>
              </a:r>
            </a:p>
          </p:txBody>
        </p:sp>
      </p:grpSp>
      <p:sp>
        <p:nvSpPr>
          <p:cNvPr id="14" name="TextBox 13">
            <a:extLst>
              <a:ext uri="{FF2B5EF4-FFF2-40B4-BE49-F238E27FC236}">
                <a16:creationId xmlns:a16="http://schemas.microsoft.com/office/drawing/2014/main" id="{283EDFA9-A636-4083-8BA5-21041FD626A6}"/>
              </a:ext>
            </a:extLst>
          </p:cNvPr>
          <p:cNvSpPr txBox="1"/>
          <p:nvPr/>
        </p:nvSpPr>
        <p:spPr>
          <a:xfrm>
            <a:off x="406906" y="1955820"/>
            <a:ext cx="8341558" cy="369845"/>
          </a:xfrm>
          <a:prstGeom prst="rect">
            <a:avLst/>
          </a:prstGeom>
          <a:noFill/>
        </p:spPr>
        <p:txBody>
          <a:bodyPr wrap="square" rtlCol="0">
            <a:spAutoFit/>
          </a:bodyPr>
          <a:lstStyle/>
          <a:p>
            <a:pPr>
              <a:lnSpc>
                <a:spcPts val="2400"/>
              </a:lnSpc>
              <a:spcAft>
                <a:spcPts val="600"/>
              </a:spcAft>
              <a:tabLst>
                <a:tab pos="801688" algn="l"/>
              </a:tabLst>
            </a:pPr>
            <a:r>
              <a:rPr lang="en-GB" sz="1600" spc="50">
                <a:solidFill>
                  <a:srgbClr val="0000FF"/>
                </a:solidFill>
                <a:latin typeface="Cambria" panose="02040503050406030204" pitchFamily="18" charset="0"/>
              </a:rPr>
              <a:t>Hoe gaan we hiermee om?</a:t>
            </a:r>
            <a:r>
              <a:rPr lang="en-GB" sz="1600" spc="50">
                <a:solidFill>
                  <a:srgbClr val="202020"/>
                </a:solidFill>
                <a:latin typeface="Cambria" panose="02040503050406030204" pitchFamily="18" charset="0"/>
              </a:rPr>
              <a:t> </a:t>
            </a:r>
          </a:p>
        </p:txBody>
      </p:sp>
    </p:spTree>
    <p:extLst>
      <p:ext uri="{BB962C8B-B14F-4D97-AF65-F5344CB8AC3E}">
        <p14:creationId xmlns:p14="http://schemas.microsoft.com/office/powerpoint/2010/main" val="134559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allAtOnce"/>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1B7477C-4CA7-4E2F-ACDF-CA61C0ADE42F}"/>
              </a:ext>
            </a:extLst>
          </p:cNvPr>
          <p:cNvSpPr txBox="1">
            <a:spLocks noChangeArrowheads="1"/>
          </p:cNvSpPr>
          <p:nvPr/>
        </p:nvSpPr>
        <p:spPr bwMode="auto">
          <a:xfrm>
            <a:off x="352525" y="191596"/>
            <a:ext cx="6030417" cy="427713"/>
          </a:xfrm>
          <a:prstGeom prst="rect">
            <a:avLst/>
          </a:prstGeom>
          <a:noFill/>
          <a:ln w="9525">
            <a:noFill/>
            <a:miter lim="800000"/>
            <a:headEnd/>
            <a:tailEnd/>
          </a:ln>
        </p:spPr>
        <p:txBody>
          <a:bodyPr anchor="ctr"/>
          <a:lstStyle/>
          <a:p>
            <a:pPr>
              <a:defRPr/>
            </a:pPr>
            <a:r>
              <a:rPr lang="en-GB" spc="50">
                <a:solidFill>
                  <a:srgbClr val="0000FF"/>
                </a:solidFill>
                <a:latin typeface="Cambria" panose="02040503050406030204" pitchFamily="18" charset="0"/>
              </a:rPr>
              <a:t>Niet om de dag laten (laten) slikken ! </a:t>
            </a:r>
            <a:endParaRPr lang="nl-NL" spc="50" dirty="0">
              <a:solidFill>
                <a:srgbClr val="0000FF"/>
              </a:solidFill>
              <a:latin typeface="Cambria" panose="02040503050406030204" pitchFamily="18" charset="0"/>
            </a:endParaRPr>
          </a:p>
        </p:txBody>
      </p:sp>
      <p:sp>
        <p:nvSpPr>
          <p:cNvPr id="2" name="Rectangle 1">
            <a:extLst>
              <a:ext uri="{FF2B5EF4-FFF2-40B4-BE49-F238E27FC236}">
                <a16:creationId xmlns:a16="http://schemas.microsoft.com/office/drawing/2014/main" id="{1459844B-B8A8-48FA-8974-F56E96863439}"/>
              </a:ext>
            </a:extLst>
          </p:cNvPr>
          <p:cNvSpPr/>
          <p:nvPr/>
        </p:nvSpPr>
        <p:spPr>
          <a:xfrm>
            <a:off x="935088" y="6532462"/>
            <a:ext cx="8208912" cy="325538"/>
          </a:xfrm>
          <a:prstGeom prst="rect">
            <a:avLst/>
          </a:prstGeom>
        </p:spPr>
        <p:txBody>
          <a:bodyPr wrap="square">
            <a:spAutoFit/>
          </a:bodyPr>
          <a:lstStyle/>
          <a:p>
            <a:pPr marR="0" algn="r">
              <a:lnSpc>
                <a:spcPts val="2000"/>
              </a:lnSpc>
            </a:pPr>
            <a:r>
              <a:rPr lang="nl-NL" sz="1200" spc="100">
                <a:solidFill>
                  <a:srgbClr val="202020"/>
                </a:solidFill>
                <a:latin typeface="Cambria" panose="02040503050406030204" pitchFamily="18" charset="0"/>
                <a:ea typeface="Cambria" panose="02040503050406030204" pitchFamily="18" charset="0"/>
              </a:rPr>
              <a:t>Groot (2011). Antidepressiva: een vergeten pil</a:t>
            </a:r>
            <a:r>
              <a:rPr lang="nl-NL" sz="1200" spc="40">
                <a:solidFill>
                  <a:srgbClr val="202020"/>
                </a:solidFill>
                <a:latin typeface="Cambria" panose="02040503050406030204" pitchFamily="18" charset="0"/>
                <a:ea typeface="Cambria" panose="02040503050406030204" pitchFamily="18" charset="0"/>
              </a:rPr>
              <a:t>. </a:t>
            </a:r>
            <a:r>
              <a:rPr lang="nl-NL" sz="1200" spc="100">
                <a:solidFill>
                  <a:srgbClr val="202020"/>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www.bit.ly/2cEPtrM</a:t>
            </a:r>
            <a:r>
              <a:rPr lang="nl-NL" sz="1200" spc="40">
                <a:solidFill>
                  <a:srgbClr val="20202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CAAD3EF2-C051-4DE7-AF86-8C38FE99E0E4}"/>
              </a:ext>
            </a:extLst>
          </p:cNvPr>
          <p:cNvSpPr txBox="1"/>
          <p:nvPr/>
        </p:nvSpPr>
        <p:spPr>
          <a:xfrm>
            <a:off x="352525" y="764704"/>
            <a:ext cx="8568952" cy="4170372"/>
          </a:xfrm>
          <a:prstGeom prst="rect">
            <a:avLst/>
          </a:prstGeom>
          <a:noFill/>
        </p:spPr>
        <p:txBody>
          <a:bodyPr wrap="square" rtlCol="0">
            <a:spAutoFit/>
          </a:bodyPr>
          <a:lstStyle/>
          <a:p>
            <a:pPr marL="285750" indent="-285750">
              <a:lnSpc>
                <a:spcPts val="2400"/>
              </a:lnSpc>
              <a:spcAft>
                <a:spcPts val="1800"/>
              </a:spcAft>
              <a:buFont typeface="Arial" panose="020B0604020202020204" pitchFamily="34" charset="0"/>
              <a:buChar char="•"/>
              <a:defRPr/>
            </a:pPr>
            <a:r>
              <a:rPr lang="en-GB" spc="50">
                <a:solidFill>
                  <a:srgbClr val="202020"/>
                </a:solidFill>
                <a:latin typeface="Cambria" panose="02040503050406030204" pitchFamily="18" charset="0"/>
              </a:rPr>
              <a:t>Dit advies om '</a:t>
            </a:r>
            <a:r>
              <a:rPr lang="en-GB" i="1" spc="50">
                <a:solidFill>
                  <a:srgbClr val="202020"/>
                </a:solidFill>
                <a:latin typeface="Cambria" panose="02040503050406030204" pitchFamily="18" charset="0"/>
              </a:rPr>
              <a:t>geleidelijk</a:t>
            </a:r>
            <a:r>
              <a:rPr lang="en-GB" spc="50">
                <a:solidFill>
                  <a:srgbClr val="202020"/>
                </a:solidFill>
                <a:latin typeface="Cambria" panose="02040503050406030204" pitchFamily="18" charset="0"/>
              </a:rPr>
              <a:t>' af te bouwen staat niet in richtlijnen, maar wordt helaas wel gegeven, patiënten bedenken dit ook zelf</a:t>
            </a:r>
          </a:p>
          <a:p>
            <a:pPr marL="285750" indent="-285750">
              <a:lnSpc>
                <a:spcPts val="2400"/>
              </a:lnSpc>
              <a:spcAft>
                <a:spcPts val="1800"/>
              </a:spcAft>
              <a:buFont typeface="Arial" panose="020B0604020202020204" pitchFamily="34" charset="0"/>
              <a:buChar char="•"/>
              <a:defRPr/>
            </a:pPr>
            <a:r>
              <a:rPr lang="en-GB" spc="50">
                <a:solidFill>
                  <a:srgbClr val="202020"/>
                </a:solidFill>
                <a:latin typeface="Cambria" panose="02040503050406030204" pitchFamily="18" charset="0"/>
              </a:rPr>
              <a:t>Dit advies lijkt intuïtief ook juist, maar is het niet, oorzaak:</a:t>
            </a:r>
          </a:p>
          <a:p>
            <a:pPr marL="285750" indent="-285750">
              <a:spcAft>
                <a:spcPts val="1800"/>
              </a:spcAft>
              <a:buFont typeface="Arial" panose="020B0604020202020204" pitchFamily="34" charset="0"/>
              <a:buChar char="•"/>
              <a:defRPr/>
            </a:pPr>
            <a:r>
              <a:rPr lang="en-GB" spc="50">
                <a:solidFill>
                  <a:srgbClr val="202020"/>
                </a:solidFill>
                <a:latin typeface="Cambria" panose="02040503050406030204" pitchFamily="18" charset="0"/>
              </a:rPr>
              <a:t>Bij middelen met korte T½ (paroxetine, venlafaxine) verdwijnt de werkzame stof snel uit het lichaam. Dat leidt heel snel (vaak al binnen een dag) tot de eerste onttrekkingsverschijnselen. </a:t>
            </a:r>
          </a:p>
          <a:p>
            <a:pPr marL="285750" indent="-285750">
              <a:spcAft>
                <a:spcPts val="1800"/>
              </a:spcAft>
              <a:buFont typeface="Arial" panose="020B0604020202020204" pitchFamily="34" charset="0"/>
              <a:buChar char="•"/>
              <a:defRPr/>
            </a:pPr>
            <a:r>
              <a:rPr lang="en-GB" spc="50">
                <a:solidFill>
                  <a:srgbClr val="202020"/>
                </a:solidFill>
                <a:latin typeface="Cambria" panose="02040503050406030204" pitchFamily="18" charset="0"/>
              </a:rPr>
              <a:t>Patiënt raken hierdoor van de regen in de drup!!!</a:t>
            </a:r>
          </a:p>
          <a:p>
            <a:pPr marL="285750" indent="-285750">
              <a:lnSpc>
                <a:spcPts val="2400"/>
              </a:lnSpc>
              <a:spcAft>
                <a:spcPts val="1800"/>
              </a:spcAft>
              <a:buFont typeface="Arial" panose="020B0604020202020204" pitchFamily="34" charset="0"/>
              <a:buChar char="•"/>
              <a:defRPr/>
            </a:pPr>
            <a:r>
              <a:rPr lang="en-GB" spc="50">
                <a:solidFill>
                  <a:srgbClr val="202020"/>
                </a:solidFill>
                <a:latin typeface="Cambria" panose="02040503050406030204" pitchFamily="18" charset="0"/>
              </a:rPr>
              <a:t>De juiste manier om de dosis geleidelijk te verlagen is door gebruik te maken van de juiste (evt. magistraal bereide) doseringen </a:t>
            </a:r>
          </a:p>
          <a:p>
            <a:pPr>
              <a:spcAft>
                <a:spcPts val="1800"/>
              </a:spcAft>
            </a:pPr>
            <a:endParaRPr lang="en-GB"/>
          </a:p>
        </p:txBody>
      </p:sp>
    </p:spTree>
    <p:extLst>
      <p:ext uri="{BB962C8B-B14F-4D97-AF65-F5344CB8AC3E}">
        <p14:creationId xmlns:p14="http://schemas.microsoft.com/office/powerpoint/2010/main" val="37814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92F0B715-F7F6-4C74-8FBA-12D6F5E4F1E8}"/>
              </a:ext>
            </a:extLst>
          </p:cNvPr>
          <p:cNvSpPr txBox="1"/>
          <p:nvPr/>
        </p:nvSpPr>
        <p:spPr>
          <a:xfrm>
            <a:off x="347624" y="692696"/>
            <a:ext cx="7896784" cy="2145396"/>
          </a:xfrm>
          <a:prstGeom prst="rect">
            <a:avLst/>
          </a:prstGeom>
          <a:noFill/>
        </p:spPr>
        <p:txBody>
          <a:bodyPr wrap="square" rtlCol="0">
            <a:spAutoFit/>
          </a:bodyPr>
          <a:lstStyle/>
          <a:p>
            <a:pPr marL="285750" indent="-285750">
              <a:lnSpc>
                <a:spcPts val="2400"/>
              </a:lnSpc>
              <a:spcAft>
                <a:spcPts val="600"/>
              </a:spcAft>
              <a:buFont typeface="Arial" panose="020B0604020202020204" pitchFamily="34" charset="0"/>
              <a:buChar char="•"/>
              <a:defRPr/>
            </a:pPr>
            <a:r>
              <a:rPr lang="en-GB" spc="50">
                <a:solidFill>
                  <a:srgbClr val="202020"/>
                </a:solidFill>
                <a:latin typeface="Cambria" panose="02040503050406030204" pitchFamily="18" charset="0"/>
              </a:rPr>
              <a:t>concrete behandelopties: afbouwschema's op maat</a:t>
            </a:r>
          </a:p>
          <a:p>
            <a:pPr marL="285750" indent="-285750">
              <a:lnSpc>
                <a:spcPts val="2400"/>
              </a:lnSpc>
              <a:spcAft>
                <a:spcPts val="600"/>
              </a:spcAft>
              <a:buFont typeface="Arial" panose="020B0604020202020204" pitchFamily="34" charset="0"/>
              <a:buChar char="•"/>
              <a:defRPr/>
            </a:pPr>
            <a:r>
              <a:rPr lang="en-GB" spc="50">
                <a:solidFill>
                  <a:srgbClr val="202020"/>
                </a:solidFill>
                <a:latin typeface="Cambria" panose="02040503050406030204" pitchFamily="18" charset="0"/>
              </a:rPr>
              <a:t>aanpassing praktisch mogelijk (vertragen/stabiliseren)</a:t>
            </a:r>
          </a:p>
          <a:p>
            <a:pPr marL="285750" indent="-285750">
              <a:lnSpc>
                <a:spcPts val="2400"/>
              </a:lnSpc>
              <a:spcAft>
                <a:spcPts val="600"/>
              </a:spcAft>
              <a:buFont typeface="Arial" panose="020B0604020202020204" pitchFamily="34" charset="0"/>
              <a:buChar char="•"/>
              <a:tabLst>
                <a:tab pos="449263" algn="l"/>
              </a:tabLst>
              <a:defRPr/>
            </a:pPr>
            <a:r>
              <a:rPr lang="en-GB" spc="50">
                <a:solidFill>
                  <a:srgbClr val="202020"/>
                </a:solidFill>
                <a:latin typeface="Cambria" panose="02040503050406030204" pitchFamily="18" charset="0"/>
              </a:rPr>
              <a:t>uitleg geven:</a:t>
            </a:r>
            <a:br>
              <a:rPr lang="en-GB" spc="50">
                <a:solidFill>
                  <a:srgbClr val="202020"/>
                </a:solidFill>
                <a:latin typeface="Cambria" panose="02040503050406030204" pitchFamily="18" charset="0"/>
              </a:rPr>
            </a:br>
            <a:r>
              <a:rPr lang="en-GB" spc="50">
                <a:solidFill>
                  <a:srgbClr val="202020"/>
                </a:solidFill>
                <a:latin typeface="Cambria" panose="02040503050406030204" pitchFamily="18" charset="0"/>
              </a:rPr>
              <a:t>- onderscheid onttrekkingsverschijnselen/terugval</a:t>
            </a:r>
            <a:br>
              <a:rPr lang="en-GB" spc="50">
                <a:solidFill>
                  <a:srgbClr val="202020"/>
                </a:solidFill>
                <a:latin typeface="Cambria" panose="02040503050406030204" pitchFamily="18" charset="0"/>
              </a:rPr>
            </a:br>
            <a:r>
              <a:rPr lang="en-GB" spc="50">
                <a:solidFill>
                  <a:srgbClr val="202020"/>
                </a:solidFill>
                <a:latin typeface="Cambria" panose="02040503050406030204" pitchFamily="18" charset="0"/>
              </a:rPr>
              <a:t>- liever te langzaam dan te snel</a:t>
            </a:r>
          </a:p>
          <a:p>
            <a:pPr marL="285750" indent="-285750">
              <a:lnSpc>
                <a:spcPts val="2400"/>
              </a:lnSpc>
              <a:spcAft>
                <a:spcPts val="600"/>
              </a:spcAft>
              <a:buFont typeface="Arial" panose="020B0604020202020204" pitchFamily="34" charset="0"/>
              <a:buChar char="•"/>
              <a:defRPr/>
            </a:pPr>
            <a:r>
              <a:rPr lang="en-GB" spc="50">
                <a:solidFill>
                  <a:srgbClr val="202020"/>
                </a:solidFill>
                <a:latin typeface="Cambria" panose="02040503050406030204" pitchFamily="18" charset="0"/>
              </a:rPr>
              <a:t>afspraken maken over monitoren van de afbouw</a:t>
            </a:r>
          </a:p>
        </p:txBody>
      </p:sp>
      <p:sp>
        <p:nvSpPr>
          <p:cNvPr id="6" name="Rectangle 2">
            <a:extLst>
              <a:ext uri="{FF2B5EF4-FFF2-40B4-BE49-F238E27FC236}">
                <a16:creationId xmlns:a16="http://schemas.microsoft.com/office/drawing/2014/main" id="{91B7477C-4CA7-4E2F-ACDF-CA61C0ADE42F}"/>
              </a:ext>
            </a:extLst>
          </p:cNvPr>
          <p:cNvSpPr txBox="1">
            <a:spLocks noChangeArrowheads="1"/>
          </p:cNvSpPr>
          <p:nvPr/>
        </p:nvSpPr>
        <p:spPr bwMode="auto">
          <a:xfrm>
            <a:off x="248980" y="191596"/>
            <a:ext cx="6030417" cy="427713"/>
          </a:xfrm>
          <a:prstGeom prst="rect">
            <a:avLst/>
          </a:prstGeom>
          <a:noFill/>
          <a:ln w="9525">
            <a:noFill/>
            <a:miter lim="800000"/>
            <a:headEnd/>
            <a:tailEnd/>
          </a:ln>
        </p:spPr>
        <p:txBody>
          <a:bodyPr anchor="ctr"/>
          <a:lstStyle/>
          <a:p>
            <a:pPr>
              <a:defRPr/>
            </a:pPr>
            <a:r>
              <a:rPr lang="en-GB" spc="50">
                <a:solidFill>
                  <a:srgbClr val="0000FF"/>
                </a:solidFill>
                <a:latin typeface="Cambria" panose="02040503050406030204" pitchFamily="18" charset="0"/>
              </a:rPr>
              <a:t>Voorwaarden voor samen beslissen</a:t>
            </a:r>
            <a:endParaRPr lang="nl-NL" spc="50" dirty="0">
              <a:solidFill>
                <a:srgbClr val="0000FF"/>
              </a:solidFill>
              <a:latin typeface="Cambria" panose="02040503050406030204" pitchFamily="18" charset="0"/>
            </a:endParaRPr>
          </a:p>
        </p:txBody>
      </p:sp>
      <p:sp>
        <p:nvSpPr>
          <p:cNvPr id="7" name="TextBox 6">
            <a:extLst>
              <a:ext uri="{FF2B5EF4-FFF2-40B4-BE49-F238E27FC236}">
                <a16:creationId xmlns:a16="http://schemas.microsoft.com/office/drawing/2014/main" id="{29718FFD-7AB6-49A4-8F7B-7D61D9BE307B}"/>
              </a:ext>
            </a:extLst>
          </p:cNvPr>
          <p:cNvSpPr txBox="1"/>
          <p:nvPr/>
        </p:nvSpPr>
        <p:spPr>
          <a:xfrm>
            <a:off x="347624" y="4235932"/>
            <a:ext cx="8328832" cy="1299010"/>
          </a:xfrm>
          <a:prstGeom prst="rect">
            <a:avLst/>
          </a:prstGeom>
          <a:noFill/>
        </p:spPr>
        <p:txBody>
          <a:bodyPr wrap="square" rtlCol="0">
            <a:spAutoFit/>
          </a:bodyPr>
          <a:lstStyle/>
          <a:p>
            <a:pPr marL="285750" indent="-285750">
              <a:lnSpc>
                <a:spcPts val="2400"/>
              </a:lnSpc>
              <a:spcAft>
                <a:spcPts val="600"/>
              </a:spcAft>
              <a:buFont typeface="Arial" panose="020B0604020202020204" pitchFamily="34" charset="0"/>
              <a:buChar char="•"/>
              <a:defRPr/>
            </a:pPr>
            <a:r>
              <a:rPr lang="en-GB" spc="50">
                <a:solidFill>
                  <a:srgbClr val="202020"/>
                </a:solidFill>
                <a:latin typeface="Cambria" panose="02040503050406030204" pitchFamily="18" charset="0"/>
              </a:rPr>
              <a:t>Bij klachten teruggaan naar de dosis waarbij die nog niet aanwezig waren. Als de klachten daarna snel verdwijnen is er vrijwel zeker sprake van onttrekkingsverschijnselen.  In dat geval is stabilisatie en/of vertraging van de verdere afbouw geïndicieerd.</a:t>
            </a:r>
          </a:p>
        </p:txBody>
      </p:sp>
      <p:sp>
        <p:nvSpPr>
          <p:cNvPr id="8" name="Rectangle 2">
            <a:extLst>
              <a:ext uri="{FF2B5EF4-FFF2-40B4-BE49-F238E27FC236}">
                <a16:creationId xmlns:a16="http://schemas.microsoft.com/office/drawing/2014/main" id="{FB50B28B-E5A3-499C-8A62-D5A597519EB7}"/>
              </a:ext>
            </a:extLst>
          </p:cNvPr>
          <p:cNvSpPr txBox="1">
            <a:spLocks noChangeArrowheads="1"/>
          </p:cNvSpPr>
          <p:nvPr/>
        </p:nvSpPr>
        <p:spPr bwMode="auto">
          <a:xfrm>
            <a:off x="248980" y="3802036"/>
            <a:ext cx="7896784" cy="427713"/>
          </a:xfrm>
          <a:prstGeom prst="rect">
            <a:avLst/>
          </a:prstGeom>
          <a:noFill/>
          <a:ln w="9525">
            <a:noFill/>
            <a:miter lim="800000"/>
            <a:headEnd/>
            <a:tailEnd/>
          </a:ln>
        </p:spPr>
        <p:txBody>
          <a:bodyPr anchor="ctr"/>
          <a:lstStyle/>
          <a:p>
            <a:pPr>
              <a:defRPr/>
            </a:pPr>
            <a:r>
              <a:rPr lang="en-GB" spc="50">
                <a:solidFill>
                  <a:srgbClr val="0000FF"/>
                </a:solidFill>
                <a:latin typeface="Cambria" panose="02040503050406030204" pitchFamily="18" charset="0"/>
              </a:rPr>
              <a:t>Onderscheid maken tussen onttrekkingsverschijnselen en terugval</a:t>
            </a:r>
            <a:endParaRPr lang="nl-NL" spc="50" dirty="0">
              <a:solidFill>
                <a:srgbClr val="0000FF"/>
              </a:solidFill>
              <a:latin typeface="Cambria" panose="02040503050406030204" pitchFamily="18" charset="0"/>
            </a:endParaRPr>
          </a:p>
        </p:txBody>
      </p:sp>
    </p:spTree>
    <p:extLst>
      <p:ext uri="{BB962C8B-B14F-4D97-AF65-F5344CB8AC3E}">
        <p14:creationId xmlns:p14="http://schemas.microsoft.com/office/powerpoint/2010/main" val="274782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06907" y="188640"/>
            <a:ext cx="6901397" cy="427713"/>
          </a:xfrm>
          <a:prstGeom prst="rect">
            <a:avLst/>
          </a:prstGeom>
          <a:noFill/>
          <a:ln w="9525">
            <a:noFill/>
            <a:miter lim="800000"/>
            <a:headEnd/>
            <a:tailEnd/>
          </a:ln>
        </p:spPr>
        <p:txBody>
          <a:bodyPr anchor="ctr"/>
          <a:lstStyle/>
          <a:p>
            <a:pPr>
              <a:defRPr/>
            </a:pPr>
            <a:r>
              <a:rPr lang="nl-NL" spc="50">
                <a:solidFill>
                  <a:srgbClr val="0000FF"/>
                </a:solidFill>
                <a:latin typeface="Cambria" panose="02040503050406030204" pitchFamily="18" charset="0"/>
              </a:rPr>
              <a:t>Afbouwmedicatie en samen beslissen werkt in de praktijk</a:t>
            </a:r>
          </a:p>
        </p:txBody>
      </p:sp>
      <p:sp>
        <p:nvSpPr>
          <p:cNvPr id="8" name="TextBox 7">
            <a:extLst>
              <a:ext uri="{FF2B5EF4-FFF2-40B4-BE49-F238E27FC236}">
                <a16:creationId xmlns:a16="http://schemas.microsoft.com/office/drawing/2014/main" id="{DAF68F98-68A5-4C45-A448-093BFCCDCA14}"/>
              </a:ext>
            </a:extLst>
          </p:cNvPr>
          <p:cNvSpPr txBox="1"/>
          <p:nvPr/>
        </p:nvSpPr>
        <p:spPr>
          <a:xfrm>
            <a:off x="389654" y="1520241"/>
            <a:ext cx="8364692" cy="4068999"/>
          </a:xfrm>
          <a:prstGeom prst="rect">
            <a:avLst/>
          </a:prstGeom>
          <a:noFill/>
        </p:spPr>
        <p:txBody>
          <a:bodyPr wrap="square" rtlCol="0">
            <a:spAutoFit/>
          </a:bodyPr>
          <a:lstStyle/>
          <a:p>
            <a:pPr marL="285750" indent="-285750">
              <a:lnSpc>
                <a:spcPts val="2400"/>
              </a:lnSpc>
              <a:spcAft>
                <a:spcPts val="900"/>
              </a:spcAft>
              <a:buFont typeface="Arial" panose="020B0604020202020204" pitchFamily="34" charset="0"/>
              <a:buChar char="•"/>
              <a:tabLst>
                <a:tab pos="3228975" algn="l"/>
              </a:tabLst>
            </a:pPr>
            <a:r>
              <a:rPr lang="en-GB">
                <a:latin typeface="Cambria" panose="02040503050406030204" pitchFamily="18" charset="0"/>
              </a:rPr>
              <a:t>n=1194; </a:t>
            </a:r>
          </a:p>
          <a:p>
            <a:pPr marL="285750" indent="-285750">
              <a:lnSpc>
                <a:spcPts val="2400"/>
              </a:lnSpc>
              <a:spcAft>
                <a:spcPts val="900"/>
              </a:spcAft>
              <a:buFont typeface="Arial" panose="020B0604020202020204" pitchFamily="34" charset="0"/>
              <a:buChar char="•"/>
              <a:tabLst>
                <a:tab pos="3228975" algn="l"/>
              </a:tabLst>
            </a:pPr>
            <a:r>
              <a:rPr lang="en-GB">
                <a:latin typeface="Cambria" panose="02040503050406030204" pitchFamily="18" charset="0"/>
              </a:rPr>
              <a:t>antidepressiva: n=1121; </a:t>
            </a:r>
            <a:br>
              <a:rPr lang="en-GB">
                <a:latin typeface="Cambria" panose="02040503050406030204" pitchFamily="18" charset="0"/>
              </a:rPr>
            </a:br>
            <a:r>
              <a:rPr lang="en-GB">
                <a:latin typeface="Cambria" panose="02040503050406030204" pitchFamily="18" charset="0"/>
              </a:rPr>
              <a:t>80% wilde helemaal stoppen: n=895 </a:t>
            </a:r>
            <a:br>
              <a:rPr lang="en-GB">
                <a:latin typeface="Cambria" panose="02040503050406030204" pitchFamily="18" charset="0"/>
              </a:rPr>
            </a:br>
            <a:r>
              <a:rPr lang="en-GB">
                <a:solidFill>
                  <a:srgbClr val="202020"/>
                </a:solidFill>
                <a:latin typeface="Cambria" panose="02040503050406030204" pitchFamily="18" charset="0"/>
              </a:rPr>
              <a:t>47% paroxetine: n=423;  43% venlafaxine: n=386</a:t>
            </a:r>
            <a:br>
              <a:rPr lang="en-GB">
                <a:solidFill>
                  <a:srgbClr val="202020"/>
                </a:solidFill>
                <a:latin typeface="Cambria" panose="02040503050406030204" pitchFamily="18" charset="0"/>
              </a:rPr>
            </a:br>
            <a:r>
              <a:rPr lang="en-GB">
                <a:solidFill>
                  <a:srgbClr val="202020"/>
                </a:solidFill>
                <a:latin typeface="Cambria" panose="02040503050406030204" pitchFamily="18" charset="0"/>
              </a:rPr>
              <a:t>voorafgaand gebruik 2-5 jr (IQR: 1-2 jr  - &gt; 10 jr)</a:t>
            </a:r>
            <a:endParaRPr lang="en-GB">
              <a:latin typeface="Cambria" panose="02040503050406030204" pitchFamily="18" charset="0"/>
            </a:endParaRPr>
          </a:p>
          <a:p>
            <a:pPr marL="285750" indent="-285750">
              <a:lnSpc>
                <a:spcPts val="2400"/>
              </a:lnSpc>
              <a:spcAft>
                <a:spcPts val="900"/>
              </a:spcAft>
              <a:buFont typeface="Arial" panose="020B0604020202020204" pitchFamily="34" charset="0"/>
              <a:buChar char="•"/>
              <a:tabLst>
                <a:tab pos="3228975" algn="l"/>
              </a:tabLst>
            </a:pPr>
            <a:r>
              <a:rPr lang="en-GB">
                <a:latin typeface="Cambria" panose="02040503050406030204" pitchFamily="18" charset="0"/>
              </a:rPr>
              <a:t>volledige afbouw lukt bij 70%</a:t>
            </a:r>
          </a:p>
          <a:p>
            <a:pPr marL="285750" indent="-285750">
              <a:lnSpc>
                <a:spcPts val="2400"/>
              </a:lnSpc>
              <a:spcAft>
                <a:spcPts val="900"/>
              </a:spcAft>
              <a:buFont typeface="Arial" panose="020B0604020202020204" pitchFamily="34" charset="0"/>
              <a:buChar char="•"/>
              <a:tabLst>
                <a:tab pos="3228975" algn="l"/>
              </a:tabLst>
            </a:pPr>
            <a:r>
              <a:rPr lang="en-GB">
                <a:solidFill>
                  <a:srgbClr val="202020"/>
                </a:solidFill>
                <a:latin typeface="Cambria" panose="02040503050406030204" pitchFamily="18" charset="0"/>
              </a:rPr>
              <a:t>66% had eerder geprobeerd te stoppen: 66% (n=595):</a:t>
            </a:r>
            <a:br>
              <a:rPr lang="en-GB">
                <a:solidFill>
                  <a:srgbClr val="202020"/>
                </a:solidFill>
                <a:latin typeface="Cambria" panose="02040503050406030204" pitchFamily="18" charset="0"/>
              </a:rPr>
            </a:br>
            <a:r>
              <a:rPr lang="en-GB">
                <a:solidFill>
                  <a:srgbClr val="202020"/>
                </a:solidFill>
                <a:latin typeface="Cambria" panose="02040503050406030204" pitchFamily="18" charset="0"/>
              </a:rPr>
              <a:t>- ernstige onttrekkingsverschijnselen: gemiddeld 6, mediaan 7</a:t>
            </a:r>
            <a:br>
              <a:rPr lang="en-GB">
                <a:solidFill>
                  <a:srgbClr val="202020"/>
                </a:solidFill>
                <a:latin typeface="Cambria" panose="02040503050406030204" pitchFamily="18" charset="0"/>
              </a:rPr>
            </a:br>
            <a:r>
              <a:rPr lang="en-GB">
                <a:solidFill>
                  <a:srgbClr val="202020"/>
                </a:solidFill>
                <a:latin typeface="Cambria" panose="02040503050406030204" pitchFamily="18" charset="0"/>
              </a:rPr>
              <a:t>  op een schaal van 1 [helemaal niet] tot 7 [zeer veel]</a:t>
            </a:r>
            <a:br>
              <a:rPr lang="en-GB">
                <a:solidFill>
                  <a:srgbClr val="202020"/>
                </a:solidFill>
                <a:latin typeface="Cambria" panose="02040503050406030204" pitchFamily="18" charset="0"/>
              </a:rPr>
            </a:br>
            <a:r>
              <a:rPr lang="en-GB">
                <a:solidFill>
                  <a:srgbClr val="202020"/>
                </a:solidFill>
                <a:latin typeface="Cambria" panose="02040503050406030204" pitchFamily="18" charset="0"/>
              </a:rPr>
              <a:t>=&gt; (onnodig?) langdurig antidepressivagebruik</a:t>
            </a:r>
            <a:endParaRPr lang="en-GB">
              <a:latin typeface="Cambria" panose="02040503050406030204" pitchFamily="18" charset="0"/>
            </a:endParaRPr>
          </a:p>
          <a:p>
            <a:pPr marL="285750" indent="-285750">
              <a:lnSpc>
                <a:spcPts val="2400"/>
              </a:lnSpc>
              <a:spcAft>
                <a:spcPts val="900"/>
              </a:spcAft>
              <a:buFont typeface="Arial" panose="020B0604020202020204" pitchFamily="34" charset="0"/>
              <a:buChar char="•"/>
              <a:tabLst>
                <a:tab pos="3228975" algn="l"/>
              </a:tabLst>
            </a:pPr>
            <a:r>
              <a:rPr lang="en-GB">
                <a:latin typeface="Cambria" panose="02040503050406030204" pitchFamily="18" charset="0"/>
              </a:rPr>
              <a:t>met afbouwmedicatie veel minder onttrekkingsverschijnselen: gemiddeld 3,2</a:t>
            </a:r>
          </a:p>
        </p:txBody>
      </p:sp>
      <p:sp>
        <p:nvSpPr>
          <p:cNvPr id="9" name="TextBox 8">
            <a:extLst>
              <a:ext uri="{FF2B5EF4-FFF2-40B4-BE49-F238E27FC236}">
                <a16:creationId xmlns:a16="http://schemas.microsoft.com/office/drawing/2014/main" id="{8408BE40-AA69-486C-AE19-47E0F86D84AA}"/>
              </a:ext>
            </a:extLst>
          </p:cNvPr>
          <p:cNvSpPr txBox="1"/>
          <p:nvPr/>
        </p:nvSpPr>
        <p:spPr>
          <a:xfrm>
            <a:off x="389654" y="836712"/>
            <a:ext cx="7896784" cy="683457"/>
          </a:xfrm>
          <a:prstGeom prst="rect">
            <a:avLst/>
          </a:prstGeom>
          <a:noFill/>
        </p:spPr>
        <p:txBody>
          <a:bodyPr wrap="square" rtlCol="0">
            <a:spAutoFit/>
          </a:bodyPr>
          <a:lstStyle/>
          <a:p>
            <a:pPr>
              <a:lnSpc>
                <a:spcPts val="2400"/>
              </a:lnSpc>
              <a:spcAft>
                <a:spcPts val="600"/>
              </a:spcAft>
              <a:tabLst>
                <a:tab pos="3228975" algn="l"/>
              </a:tabLst>
            </a:pPr>
            <a:r>
              <a:rPr lang="en-GB">
                <a:solidFill>
                  <a:srgbClr val="0000FF"/>
                </a:solidFill>
                <a:latin typeface="Cambria" panose="02040503050406030204" pitchFamily="18" charset="0"/>
              </a:rPr>
              <a:t>Observationeel onderzoek. </a:t>
            </a:r>
            <a:br>
              <a:rPr lang="en-GB">
                <a:solidFill>
                  <a:srgbClr val="0000FF"/>
                </a:solidFill>
                <a:latin typeface="Cambria" panose="02040503050406030204" pitchFamily="18" charset="0"/>
              </a:rPr>
            </a:br>
            <a:r>
              <a:rPr lang="nl-NL">
                <a:solidFill>
                  <a:srgbClr val="202020"/>
                </a:solidFill>
                <a:latin typeface="Cambria" panose="02040503050406030204" pitchFamily="18" charset="0"/>
                <a:ea typeface="Cambria" panose="02040503050406030204" pitchFamily="18" charset="0"/>
              </a:rPr>
              <a:t>Groot &amp; v Os. Psychosis, 10(2), 142-145, 2018</a:t>
            </a:r>
            <a:r>
              <a:rPr lang="nl-NL">
                <a:solidFill>
                  <a:srgbClr val="0000FF"/>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00DAA3F9-96BC-4544-A6E3-BBD1B88DBF16}"/>
              </a:ext>
            </a:extLst>
          </p:cNvPr>
          <p:cNvSpPr txBox="1"/>
          <p:nvPr/>
        </p:nvSpPr>
        <p:spPr>
          <a:xfrm>
            <a:off x="389654" y="5805264"/>
            <a:ext cx="8568952" cy="685316"/>
          </a:xfrm>
          <a:prstGeom prst="rect">
            <a:avLst/>
          </a:prstGeom>
          <a:noFill/>
        </p:spPr>
        <p:txBody>
          <a:bodyPr wrap="square" rtlCol="0">
            <a:spAutoFit/>
          </a:bodyPr>
          <a:lstStyle/>
          <a:p>
            <a:pPr>
              <a:spcAft>
                <a:spcPts val="600"/>
              </a:spcAft>
              <a:tabLst>
                <a:tab pos="6543675" algn="l"/>
              </a:tabLst>
            </a:pPr>
            <a:r>
              <a:rPr lang="nl-NL" spc="50">
                <a:solidFill>
                  <a:srgbClr val="0000FF"/>
                </a:solidFill>
                <a:latin typeface="Cambria" panose="02040503050406030204" pitchFamily="18" charset="0"/>
              </a:rPr>
              <a:t>Ervaringsverhalen van voorschrijvers en patiënten   </a:t>
            </a:r>
            <a:r>
              <a:rPr lang="nl-NL" sz="1200" spc="100">
                <a:solidFill>
                  <a:srgbClr val="0000FF"/>
                </a:solidFill>
                <a:latin typeface="Cambria" panose="02040503050406030204" pitchFamily="18" charset="0"/>
                <a:ea typeface="Cambria" panose="02040503050406030204" pitchFamily="18" charset="0"/>
              </a:rPr>
              <a:t>(</a:t>
            </a:r>
            <a:r>
              <a:rPr lang="en-GB" sz="1200" spc="100">
                <a:solidFill>
                  <a:srgbClr val="202020"/>
                </a:solidFill>
                <a:latin typeface="Cambria" panose="02040503050406030204" pitchFamily="18" charset="0"/>
                <a:ea typeface="Cambria" panose="02040503050406030204" pitchFamily="18" charset="0"/>
                <a:hlinkClick r:id="rId3"/>
              </a:rPr>
              <a:t>www.bit.ly/2DOJqA5</a:t>
            </a:r>
            <a:r>
              <a:rPr lang="en-GB" sz="1200" spc="100">
                <a:solidFill>
                  <a:srgbClr val="202020"/>
                </a:solidFill>
                <a:latin typeface="Cambria" panose="02040503050406030204" pitchFamily="18" charset="0"/>
                <a:ea typeface="Cambria" panose="02040503050406030204" pitchFamily="18" charset="0"/>
              </a:rPr>
              <a:t>)</a:t>
            </a:r>
            <a:endParaRPr lang="en-GB" sz="1400" spc="100">
              <a:solidFill>
                <a:srgbClr val="202020"/>
              </a:solidFill>
              <a:latin typeface="Cambria" panose="02040503050406030204" pitchFamily="18" charset="0"/>
              <a:ea typeface="Cambria" panose="02040503050406030204" pitchFamily="18" charset="0"/>
            </a:endParaRPr>
          </a:p>
          <a:p>
            <a:pPr>
              <a:lnSpc>
                <a:spcPts val="2000"/>
              </a:lnSpc>
              <a:spcAft>
                <a:spcPts val="600"/>
              </a:spcAft>
              <a:tabLst>
                <a:tab pos="6457950" algn="l"/>
              </a:tabLst>
            </a:pPr>
            <a:r>
              <a:rPr lang="en-GB" sz="1600">
                <a:solidFill>
                  <a:srgbClr val="202020"/>
                </a:solidFill>
                <a:latin typeface="Cambria" panose="02040503050406030204" pitchFamily="18" charset="0"/>
              </a:rPr>
              <a:t>Rapport: Verantwoord afbouwen mogelijk maken. Vereniging Afbouwmedicatie, 30 jan 2018. </a:t>
            </a:r>
            <a:r>
              <a:rPr lang="nl-NL" sz="1400" spc="50">
                <a:solidFill>
                  <a:srgbClr val="0000FF"/>
                </a:solidFill>
                <a:latin typeface="Cambria" panose="02040503050406030204" pitchFamily="18" charset="0"/>
              </a:rPr>
              <a:t>	</a:t>
            </a:r>
            <a:endParaRPr lang="en-GB" sz="1400">
              <a:solidFill>
                <a:srgbClr val="202020"/>
              </a:solidFill>
              <a:latin typeface="Cambria" panose="02040503050406030204" pitchFamily="18" charset="0"/>
            </a:endParaRPr>
          </a:p>
        </p:txBody>
      </p:sp>
    </p:spTree>
    <p:extLst>
      <p:ext uri="{BB962C8B-B14F-4D97-AF65-F5344CB8AC3E}">
        <p14:creationId xmlns:p14="http://schemas.microsoft.com/office/powerpoint/2010/main" val="254870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54A3675-9504-4F9E-93C9-31D009B68AB8}"/>
              </a:ext>
            </a:extLst>
          </p:cNvPr>
          <p:cNvSpPr/>
          <p:nvPr/>
        </p:nvSpPr>
        <p:spPr>
          <a:xfrm>
            <a:off x="323528" y="332656"/>
            <a:ext cx="8568952" cy="1785104"/>
          </a:xfrm>
          <a:prstGeom prst="rect">
            <a:avLst/>
          </a:prstGeom>
        </p:spPr>
        <p:txBody>
          <a:bodyPr wrap="square">
            <a:spAutoFit/>
          </a:bodyPr>
          <a:lstStyle/>
          <a:p>
            <a:pPr>
              <a:spcAft>
                <a:spcPts val="1200"/>
              </a:spcAft>
            </a:pPr>
            <a:r>
              <a:rPr lang="en-GB">
                <a:solidFill>
                  <a:srgbClr val="0000FF"/>
                </a:solidFill>
                <a:latin typeface="Cambria" panose="02040503050406030204" pitchFamily="18" charset="0"/>
                <a:ea typeface="Calibri" panose="020F0502020204030204" pitchFamily="34" charset="0"/>
                <a:cs typeface="Times New Roman" panose="02020603050405020304" pitchFamily="18" charset="0"/>
              </a:rPr>
              <a:t>Voorwaardes voor zorg op maat door s</a:t>
            </a:r>
            <a:r>
              <a:rPr lang="en-GB">
                <a:solidFill>
                  <a:srgbClr val="0000FF"/>
                </a:solidFill>
                <a:latin typeface="Cambria" panose="02040503050406030204" pitchFamily="18" charset="0"/>
              </a:rPr>
              <a:t>amen beslissen (</a:t>
            </a:r>
            <a:r>
              <a:rPr lang="en-GB" i="1">
                <a:solidFill>
                  <a:srgbClr val="0000FF"/>
                </a:solidFill>
                <a:latin typeface="Cambria" panose="02040503050406030204" pitchFamily="18" charset="0"/>
              </a:rPr>
              <a:t>shared decision making</a:t>
            </a:r>
            <a:r>
              <a:rPr lang="en-GB">
                <a:solidFill>
                  <a:srgbClr val="0000FF"/>
                </a:solidFill>
                <a:latin typeface="Cambria" panose="02040503050406030204" pitchFamily="18" charset="0"/>
              </a:rPr>
              <a:t>)</a:t>
            </a:r>
            <a:endParaRPr lang="en-GB">
              <a:solidFill>
                <a:srgbClr val="0000FF"/>
              </a:solidFill>
              <a:latin typeface="Cambria" panose="02040503050406030204" pitchFamily="18"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GB">
                <a:solidFill>
                  <a:srgbClr val="202020"/>
                </a:solidFill>
                <a:latin typeface="Cambria" panose="02040503050406030204" pitchFamily="18" charset="0"/>
                <a:ea typeface="Calibri" panose="020F0502020204030204" pitchFamily="34" charset="0"/>
                <a:cs typeface="Times New Roman" panose="02020603050405020304" pitchFamily="18" charset="0"/>
              </a:rPr>
              <a:t>concrete behandelopties moeten beschikbaar zijn (afbouwschema's op maat)</a:t>
            </a:r>
          </a:p>
          <a:p>
            <a:pPr marL="285750" indent="-285750">
              <a:spcAft>
                <a:spcPts val="600"/>
              </a:spcAft>
              <a:buFont typeface="Arial" panose="020B0604020202020204" pitchFamily="34" charset="0"/>
              <a:buChar char="•"/>
            </a:pPr>
            <a:r>
              <a:rPr lang="en-GB">
                <a:solidFill>
                  <a:srgbClr val="202020"/>
                </a:solidFill>
                <a:latin typeface="Cambria" panose="02040503050406030204" pitchFamily="18" charset="0"/>
                <a:ea typeface="Calibri" panose="020F0502020204030204" pitchFamily="34" charset="0"/>
                <a:cs typeface="Times New Roman" panose="02020603050405020304" pitchFamily="18" charset="0"/>
              </a:rPr>
              <a:t>vertrouw de patiënt</a:t>
            </a:r>
          </a:p>
          <a:p>
            <a:pPr marL="285750" indent="-285750">
              <a:spcAft>
                <a:spcPts val="600"/>
              </a:spcAft>
              <a:buFont typeface="Arial" panose="020B0604020202020204" pitchFamily="34" charset="0"/>
              <a:buChar char="•"/>
            </a:pPr>
            <a:r>
              <a:rPr lang="en-GB">
                <a:solidFill>
                  <a:srgbClr val="202020"/>
                </a:solidFill>
                <a:latin typeface="Cambria" panose="02040503050406030204" pitchFamily="18" charset="0"/>
              </a:rPr>
              <a:t>vertrouw de behandelaar (zorgverzekeraar niet op de stoel van de arts)  </a:t>
            </a:r>
            <a:br>
              <a:rPr lang="en-GB">
                <a:solidFill>
                  <a:srgbClr val="202020"/>
                </a:solidFill>
                <a:latin typeface="Cambria" panose="02040503050406030204" pitchFamily="18" charset="0"/>
              </a:rPr>
            </a:br>
            <a:endParaRPr lang="en-GB">
              <a:solidFill>
                <a:srgbClr val="202020"/>
              </a:solidFill>
              <a:latin typeface="Cambria" panose="02040503050406030204" pitchFamily="18" charset="0"/>
            </a:endParaRPr>
          </a:p>
        </p:txBody>
      </p:sp>
      <p:sp>
        <p:nvSpPr>
          <p:cNvPr id="6" name="TextBox 5">
            <a:extLst>
              <a:ext uri="{FF2B5EF4-FFF2-40B4-BE49-F238E27FC236}">
                <a16:creationId xmlns:a16="http://schemas.microsoft.com/office/drawing/2014/main" id="{0232A79D-92DC-444B-BFD5-AE6C8CF220E0}"/>
              </a:ext>
            </a:extLst>
          </p:cNvPr>
          <p:cNvSpPr txBox="1"/>
          <p:nvPr/>
        </p:nvSpPr>
        <p:spPr>
          <a:xfrm>
            <a:off x="323528" y="2564904"/>
            <a:ext cx="8197542" cy="837345"/>
          </a:xfrm>
          <a:prstGeom prst="rect">
            <a:avLst/>
          </a:prstGeom>
          <a:noFill/>
        </p:spPr>
        <p:txBody>
          <a:bodyPr wrap="square" rtlCol="0">
            <a:spAutoFit/>
          </a:bodyPr>
          <a:lstStyle/>
          <a:p>
            <a:pPr marL="180975" indent="-180975">
              <a:lnSpc>
                <a:spcPts val="2400"/>
              </a:lnSpc>
              <a:spcAft>
                <a:spcPts val="1200"/>
              </a:spcAft>
              <a:buFont typeface="Arial" panose="020B0604020202020204" pitchFamily="34" charset="0"/>
              <a:buChar char="•"/>
              <a:tabLst>
                <a:tab pos="801688" algn="l"/>
              </a:tabLst>
            </a:pPr>
            <a:r>
              <a:rPr lang="en-GB" spc="50">
                <a:solidFill>
                  <a:srgbClr val="202020"/>
                </a:solidFill>
                <a:latin typeface="Cambria" panose="02040503050406030204" pitchFamily="18" charset="0"/>
              </a:rPr>
              <a:t> </a:t>
            </a:r>
            <a:r>
              <a:rPr lang="nl-NL">
                <a:solidFill>
                  <a:srgbClr val="202020"/>
                </a:solidFill>
                <a:latin typeface="Cambria" panose="02040503050406030204" pitchFamily="18" charset="0"/>
              </a:rPr>
              <a:t>Behandelprotocol voor de toepassing van taperingstrips: </a:t>
            </a:r>
            <a:r>
              <a:rPr lang="en-GB" sz="1600" spc="50">
                <a:solidFill>
                  <a:srgbClr val="0000FF"/>
                </a:solidFill>
                <a:latin typeface="Cambria" panose="02040503050406030204" pitchFamily="18" charset="0"/>
                <a:hlinkClick r:id="rId3"/>
              </a:rPr>
              <a:t>www.taperingstrip.nl</a:t>
            </a:r>
            <a:r>
              <a:rPr lang="nl-NL">
                <a:solidFill>
                  <a:srgbClr val="202020"/>
                </a:solidFill>
                <a:latin typeface="Cambria" panose="02040503050406030204" pitchFamily="18" charset="0"/>
              </a:rPr>
              <a:t> </a:t>
            </a:r>
            <a:endParaRPr lang="en-GB" spc="50">
              <a:solidFill>
                <a:srgbClr val="0000FF"/>
              </a:solidFill>
              <a:latin typeface="Cambria" panose="02040503050406030204" pitchFamily="18" charset="0"/>
            </a:endParaRPr>
          </a:p>
          <a:p>
            <a:pPr marL="180975" lvl="1" indent="-180975">
              <a:lnSpc>
                <a:spcPts val="2400"/>
              </a:lnSpc>
              <a:spcAft>
                <a:spcPts val="1200"/>
              </a:spcAft>
              <a:buFont typeface="Arial" panose="020B0604020202020204" pitchFamily="34" charset="0"/>
              <a:buChar char="•"/>
              <a:tabLst>
                <a:tab pos="801688" algn="l"/>
              </a:tabLst>
            </a:pPr>
            <a:r>
              <a:rPr lang="en-GB" spc="50">
                <a:solidFill>
                  <a:srgbClr val="202020"/>
                </a:solidFill>
                <a:latin typeface="Cambria" panose="02040503050406030204" pitchFamily="18" charset="0"/>
              </a:rPr>
              <a:t> </a:t>
            </a:r>
            <a:r>
              <a:rPr lang="en-GB">
                <a:solidFill>
                  <a:srgbClr val="202020"/>
                </a:solidFill>
                <a:latin typeface="Cambria" panose="02040503050406030204" pitchFamily="18" charset="0"/>
              </a:rPr>
              <a:t>Treatment guidelines for the use of tapering strips: </a:t>
            </a:r>
            <a:r>
              <a:rPr lang="en-GB" sz="1600" spc="50">
                <a:solidFill>
                  <a:srgbClr val="0000FF"/>
                </a:solidFill>
                <a:latin typeface="Cambria" panose="02040503050406030204" pitchFamily="18" charset="0"/>
                <a:hlinkClick r:id="rId4"/>
              </a:rPr>
              <a:t>www.taperingstrip.org</a:t>
            </a:r>
            <a:r>
              <a:rPr lang="nl-NL">
                <a:solidFill>
                  <a:srgbClr val="202020"/>
                </a:solidFill>
                <a:latin typeface="Cambria" panose="02040503050406030204" pitchFamily="18" charset="0"/>
              </a:rPr>
              <a:t> </a:t>
            </a:r>
            <a:r>
              <a:rPr lang="nl-NL">
                <a:solidFill>
                  <a:srgbClr val="0000FF"/>
                </a:solidFill>
                <a:latin typeface="Cambria" panose="02040503050406030204" pitchFamily="18" charset="0"/>
              </a:rPr>
              <a:t> </a:t>
            </a:r>
            <a:endParaRPr lang="en-GB" spc="50">
              <a:solidFill>
                <a:srgbClr val="202020"/>
              </a:solidFill>
              <a:latin typeface="Cambria" panose="02040503050406030204" pitchFamily="18" charset="0"/>
            </a:endParaRPr>
          </a:p>
        </p:txBody>
      </p:sp>
    </p:spTree>
    <p:extLst>
      <p:ext uri="{BB962C8B-B14F-4D97-AF65-F5344CB8AC3E}">
        <p14:creationId xmlns:p14="http://schemas.microsoft.com/office/powerpoint/2010/main" val="29826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73D2D6-AFC3-4E41-B132-264B666E1257}"/>
              </a:ext>
            </a:extLst>
          </p:cNvPr>
          <p:cNvSpPr/>
          <p:nvPr/>
        </p:nvSpPr>
        <p:spPr>
          <a:xfrm>
            <a:off x="323528" y="260648"/>
            <a:ext cx="8784976" cy="369332"/>
          </a:xfrm>
          <a:prstGeom prst="rect">
            <a:avLst/>
          </a:prstGeom>
          <a:noFill/>
          <a:ln>
            <a:noFill/>
          </a:ln>
        </p:spPr>
        <p:txBody>
          <a:bodyPr wrap="square">
            <a:spAutoFit/>
          </a:bodyPr>
          <a:lstStyle/>
          <a:p>
            <a:pPr>
              <a:spcAft>
                <a:spcPts val="1200"/>
              </a:spcAft>
            </a:pPr>
            <a:r>
              <a:rPr lang="nl-NL">
                <a:solidFill>
                  <a:srgbClr val="0000FF"/>
                </a:solidFill>
                <a:latin typeface="Cambria" panose="02040503050406030204" pitchFamily="18" charset="0"/>
                <a:ea typeface="Cambria" panose="02040503050406030204" pitchFamily="18" charset="0"/>
              </a:rPr>
              <a:t>Verantwoord afbouwen is:</a:t>
            </a:r>
          </a:p>
        </p:txBody>
      </p:sp>
      <p:sp>
        <p:nvSpPr>
          <p:cNvPr id="3" name="Rectangle 2">
            <a:extLst>
              <a:ext uri="{FF2B5EF4-FFF2-40B4-BE49-F238E27FC236}">
                <a16:creationId xmlns:a16="http://schemas.microsoft.com/office/drawing/2014/main" id="{F146CF8A-88EC-4879-A5B8-D74B1BA1F433}"/>
              </a:ext>
            </a:extLst>
          </p:cNvPr>
          <p:cNvSpPr/>
          <p:nvPr/>
        </p:nvSpPr>
        <p:spPr>
          <a:xfrm>
            <a:off x="323528" y="905232"/>
            <a:ext cx="8784976" cy="2523768"/>
          </a:xfrm>
          <a:prstGeom prst="rect">
            <a:avLst/>
          </a:prstGeom>
          <a:noFill/>
          <a:ln>
            <a:noFill/>
          </a:ln>
        </p:spPr>
        <p:txBody>
          <a:bodyPr wrap="square">
            <a:spAutoFit/>
          </a:bodyPr>
          <a:lstStyle/>
          <a:p>
            <a:pPr marL="285750" indent="-285750">
              <a:spcAft>
                <a:spcPts val="1200"/>
              </a:spcAft>
              <a:buFont typeface="Arial" panose="020B0604020202020204" pitchFamily="34" charset="0"/>
              <a:buChar char="•"/>
            </a:pPr>
            <a:r>
              <a:rPr lang="nl-NL">
                <a:latin typeface="Cambria" panose="02040503050406030204" pitchFamily="18" charset="0"/>
                <a:ea typeface="Cambria" panose="02040503050406030204" pitchFamily="18" charset="0"/>
              </a:rPr>
              <a:t>samen beslissen</a:t>
            </a:r>
          </a:p>
          <a:p>
            <a:pPr marL="285750" indent="-285750">
              <a:spcAft>
                <a:spcPts val="1200"/>
              </a:spcAft>
              <a:buFont typeface="Arial" panose="020B0604020202020204" pitchFamily="34" charset="0"/>
              <a:buChar char="•"/>
            </a:pPr>
            <a:r>
              <a:rPr lang="nl-NL">
                <a:latin typeface="Cambria" panose="02040503050406030204" pitchFamily="18" charset="0"/>
                <a:ea typeface="Cambria" panose="02040503050406030204" pitchFamily="18" charset="0"/>
              </a:rPr>
              <a:t>ontrekkingsverschijnselen voorkomen</a:t>
            </a:r>
          </a:p>
          <a:p>
            <a:pPr marL="285750" indent="-285750">
              <a:spcAft>
                <a:spcPts val="1200"/>
              </a:spcAft>
              <a:buFont typeface="Arial" panose="020B0604020202020204" pitchFamily="34" charset="0"/>
              <a:buChar char="•"/>
            </a:pPr>
            <a:r>
              <a:rPr lang="nl-NL">
                <a:latin typeface="Cambria" panose="02040503050406030204" pitchFamily="18" charset="0"/>
                <a:ea typeface="Cambria" panose="02040503050406030204" pitchFamily="18" charset="0"/>
              </a:rPr>
              <a:t>onderscheid maken tussen terugval en onttrekkingsverschijnselen</a:t>
            </a:r>
          </a:p>
          <a:p>
            <a:pPr marL="285750" indent="-285750">
              <a:spcAft>
                <a:spcPts val="1200"/>
              </a:spcAft>
              <a:buFont typeface="Arial" panose="020B0604020202020204" pitchFamily="34" charset="0"/>
              <a:buChar char="•"/>
            </a:pPr>
            <a:r>
              <a:rPr lang="nl-NL">
                <a:latin typeface="Cambria" panose="02040503050406030204" pitchFamily="18" charset="0"/>
                <a:ea typeface="Cambria" panose="02040503050406030204" pitchFamily="18" charset="0"/>
              </a:rPr>
              <a:t>afbouwsnelheid verlagen of pauze nemen (stabilisatie)  als dat nodig is</a:t>
            </a:r>
          </a:p>
          <a:p>
            <a:pPr marL="285750" indent="-285750">
              <a:spcAft>
                <a:spcPts val="1200"/>
              </a:spcAft>
              <a:buFont typeface="Arial" panose="020B0604020202020204" pitchFamily="34" charset="0"/>
              <a:buChar char="•"/>
            </a:pPr>
            <a:r>
              <a:rPr lang="nl-NL">
                <a:latin typeface="Cambria" panose="02040503050406030204" pitchFamily="18" charset="0"/>
                <a:ea typeface="Cambria" panose="02040503050406030204" pitchFamily="18" charset="0"/>
              </a:rPr>
              <a:t>afbouwpoging tijdig staken indien nodig (niet iedere patient kan stoppen) </a:t>
            </a:r>
          </a:p>
          <a:p>
            <a:pPr marL="285750" indent="-285750">
              <a:spcAft>
                <a:spcPts val="1200"/>
              </a:spcAft>
              <a:buFont typeface="Arial" panose="020B0604020202020204" pitchFamily="34" charset="0"/>
              <a:buChar char="•"/>
            </a:pPr>
            <a:endParaRPr lang="nl-N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813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73D2D6-AFC3-4E41-B132-264B666E1257}"/>
              </a:ext>
            </a:extLst>
          </p:cNvPr>
          <p:cNvSpPr/>
          <p:nvPr/>
        </p:nvSpPr>
        <p:spPr>
          <a:xfrm>
            <a:off x="323528" y="260648"/>
            <a:ext cx="8496944" cy="369332"/>
          </a:xfrm>
          <a:prstGeom prst="rect">
            <a:avLst/>
          </a:prstGeom>
          <a:noFill/>
          <a:ln>
            <a:noFill/>
          </a:ln>
        </p:spPr>
        <p:txBody>
          <a:bodyPr wrap="square">
            <a:spAutoFit/>
          </a:bodyPr>
          <a:lstStyle/>
          <a:p>
            <a:pPr>
              <a:spcAft>
                <a:spcPts val="2400"/>
              </a:spcAft>
            </a:pPr>
            <a:r>
              <a:rPr lang="nl-NL">
                <a:solidFill>
                  <a:srgbClr val="0000FF"/>
                </a:solidFill>
                <a:latin typeface="Cambria" panose="02040503050406030204" pitchFamily="18" charset="0"/>
                <a:ea typeface="Cambria" panose="02040503050406030204" pitchFamily="18" charset="0"/>
              </a:rPr>
              <a:t>Nieuwe mogelijkheden</a:t>
            </a:r>
          </a:p>
        </p:txBody>
      </p:sp>
      <p:sp>
        <p:nvSpPr>
          <p:cNvPr id="3" name="Rectangle 2">
            <a:extLst>
              <a:ext uri="{FF2B5EF4-FFF2-40B4-BE49-F238E27FC236}">
                <a16:creationId xmlns:a16="http://schemas.microsoft.com/office/drawing/2014/main" id="{3FB2A20B-BAEE-4749-85E6-265A58DEDE0A}"/>
              </a:ext>
            </a:extLst>
          </p:cNvPr>
          <p:cNvSpPr/>
          <p:nvPr/>
        </p:nvSpPr>
        <p:spPr>
          <a:xfrm>
            <a:off x="323528" y="980723"/>
            <a:ext cx="8496944" cy="3816429"/>
          </a:xfrm>
          <a:prstGeom prst="rect">
            <a:avLst/>
          </a:prstGeom>
          <a:noFill/>
          <a:ln>
            <a:noFill/>
          </a:ln>
        </p:spPr>
        <p:txBody>
          <a:bodyPr wrap="square">
            <a:spAutoFit/>
          </a:bodyPr>
          <a:lstStyle/>
          <a:p>
            <a:pPr marL="285750" indent="-285750">
              <a:spcAft>
                <a:spcPts val="2400"/>
              </a:spcAft>
              <a:buFont typeface="Arial" panose="020B0604020202020204" pitchFamily="34" charset="0"/>
              <a:buChar char="•"/>
            </a:pPr>
            <a:r>
              <a:rPr lang="nl-NL">
                <a:latin typeface="Cambria" panose="02040503050406030204" pitchFamily="18" charset="0"/>
                <a:ea typeface="Cambria" panose="02040503050406030204" pitchFamily="18" charset="0"/>
              </a:rPr>
              <a:t>Het Multidisciplinair document ‘Afbouwen SSRI’s &amp; SNRI’s’ en de beschikbaarheid van afbouwmedicatie biedt nieuwe en betere mogelijkheden om patiënten bij stoppen/afbouwen zo goed mogelijk te te helpen</a:t>
            </a:r>
          </a:p>
          <a:p>
            <a:pPr marL="285750" indent="-285750">
              <a:spcAft>
                <a:spcPts val="2400"/>
              </a:spcAft>
              <a:buFont typeface="Arial" panose="020B0604020202020204" pitchFamily="34" charset="0"/>
              <a:buChar char="•"/>
            </a:pPr>
            <a:r>
              <a:rPr lang="nl-NL">
                <a:latin typeface="Cambria" panose="02040503050406030204" pitchFamily="18" charset="0"/>
                <a:ea typeface="Cambria" panose="02040503050406030204" pitchFamily="18" charset="0"/>
              </a:rPr>
              <a:t>Dit kan voor zowel behandelaars als voor patiënten een reden zijn om stoppen/afbouwen te overwegen</a:t>
            </a:r>
          </a:p>
          <a:p>
            <a:pPr marL="285750" indent="-285750">
              <a:spcAft>
                <a:spcPts val="2400"/>
              </a:spcAft>
              <a:buFont typeface="Arial" panose="020B0604020202020204" pitchFamily="34" charset="0"/>
              <a:buChar char="•"/>
            </a:pPr>
            <a:r>
              <a:rPr lang="nl-NL">
                <a:latin typeface="Cambria" panose="02040503050406030204" pitchFamily="18" charset="0"/>
                <a:ea typeface="Cambria" panose="02040503050406030204" pitchFamily="18" charset="0"/>
              </a:rPr>
              <a:t>Dit geldt ook voor patiënten die al eerder zonder succes hebben geprobeerd om af te bouwen en die daarom (tegen hun wil) antidepressiva zijn blijven gebruiken.</a:t>
            </a:r>
          </a:p>
          <a:p>
            <a:pPr marL="285750" indent="-285750">
              <a:spcAft>
                <a:spcPts val="2400"/>
              </a:spcAft>
              <a:buFont typeface="Arial" panose="020B0604020202020204" pitchFamily="34" charset="0"/>
              <a:buChar char="•"/>
            </a:pPr>
            <a:endParaRPr lang="nl-NL">
              <a:latin typeface="Cambria" panose="02040503050406030204" pitchFamily="18" charset="0"/>
              <a:ea typeface="Cambria" panose="02040503050406030204" pitchFamily="18" charset="0"/>
            </a:endParaRPr>
          </a:p>
          <a:p>
            <a:pPr marL="285750" indent="-285750">
              <a:spcAft>
                <a:spcPts val="2400"/>
              </a:spcAft>
              <a:buFont typeface="Arial" panose="020B0604020202020204" pitchFamily="34" charset="0"/>
              <a:buChar char="•"/>
            </a:pPr>
            <a:endParaRPr lang="nl-N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263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73D2D6-AFC3-4E41-B132-264B666E1257}"/>
              </a:ext>
            </a:extLst>
          </p:cNvPr>
          <p:cNvSpPr/>
          <p:nvPr/>
        </p:nvSpPr>
        <p:spPr>
          <a:xfrm>
            <a:off x="323528" y="943555"/>
            <a:ext cx="8784976" cy="5293757"/>
          </a:xfrm>
          <a:prstGeom prst="rect">
            <a:avLst/>
          </a:prstGeom>
          <a:noFill/>
          <a:ln>
            <a:noFill/>
          </a:ln>
        </p:spPr>
        <p:txBody>
          <a:bodyPr wrap="square">
            <a:spAutoFit/>
          </a:bodyPr>
          <a:lstStyle/>
          <a:p>
            <a:pPr marL="285750" indent="-285750">
              <a:spcAft>
                <a:spcPts val="1200"/>
              </a:spcAft>
              <a:buFont typeface="Arial" panose="020B0604020202020204" pitchFamily="34" charset="0"/>
              <a:buChar char="•"/>
            </a:pPr>
            <a:r>
              <a:rPr lang="nl-NL">
                <a:solidFill>
                  <a:srgbClr val="0000FF"/>
                </a:solidFill>
                <a:latin typeface="Cambria" panose="02040503050406030204" pitchFamily="18" charset="0"/>
                <a:ea typeface="Cambria" panose="02040503050406030204" pitchFamily="18" charset="0"/>
              </a:rPr>
              <a:t>0-2 weken: </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patiënten selecteren </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criteria bepalen, bijv. gebruik langer dan 2 jaar</a:t>
            </a:r>
          </a:p>
          <a:p>
            <a:pPr marL="285750" indent="-285750">
              <a:spcAft>
                <a:spcPts val="1200"/>
              </a:spcAft>
              <a:buFont typeface="Arial" panose="020B0604020202020204" pitchFamily="34" charset="0"/>
              <a:buChar char="•"/>
            </a:pPr>
            <a:r>
              <a:rPr lang="nl-NL">
                <a:solidFill>
                  <a:srgbClr val="0000FF"/>
                </a:solidFill>
                <a:latin typeface="Cambria" panose="02040503050406030204" pitchFamily="18" charset="0"/>
                <a:ea typeface="Cambria" panose="02040503050406030204" pitchFamily="18" charset="0"/>
              </a:rPr>
              <a:t>2-4 weken: </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lijsten met patiënten bespreken met voorschrijvers</a:t>
            </a:r>
          </a:p>
          <a:p>
            <a:pPr marL="285750" indent="-285750">
              <a:spcAft>
                <a:spcPts val="1200"/>
              </a:spcAft>
              <a:buFont typeface="Arial" panose="020B0604020202020204" pitchFamily="34" charset="0"/>
              <a:buChar char="•"/>
              <a:tabLst>
                <a:tab pos="1612900" algn="l"/>
              </a:tabLst>
            </a:pPr>
            <a:r>
              <a:rPr lang="nl-NL">
                <a:solidFill>
                  <a:srgbClr val="0000FF"/>
                </a:solidFill>
                <a:latin typeface="Cambria" panose="02040503050406030204" pitchFamily="18" charset="0"/>
                <a:ea typeface="Cambria" panose="02040503050406030204" pitchFamily="18" charset="0"/>
              </a:rPr>
              <a:t>4-6 weken: </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geselecteerde patiënten uitnodigen voor gesprek, </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afspreken wie dat doet en hoe: telefonisch? (voorbeeld)brief?</a:t>
            </a:r>
          </a:p>
          <a:p>
            <a:pPr marL="285750" indent="-285750">
              <a:spcAft>
                <a:spcPts val="1200"/>
              </a:spcAft>
              <a:buFont typeface="Arial" panose="020B0604020202020204" pitchFamily="34" charset="0"/>
              <a:buChar char="•"/>
              <a:tabLst>
                <a:tab pos="1793875" algn="l"/>
              </a:tabLst>
            </a:pPr>
            <a:r>
              <a:rPr lang="nl-NL">
                <a:solidFill>
                  <a:srgbClr val="0000FF"/>
                </a:solidFill>
                <a:latin typeface="Cambria" panose="02040503050406030204" pitchFamily="18" charset="0"/>
                <a:ea typeface="Cambria" panose="02040503050406030204" pitchFamily="18" charset="0"/>
              </a:rPr>
              <a:t>4-8 weken:</a:t>
            </a:r>
            <a:r>
              <a:rPr lang="nl-NL">
                <a:latin typeface="Cambria" panose="02040503050406030204" pitchFamily="18" charset="0"/>
                <a:ea typeface="Cambria" panose="02040503050406030204" pitchFamily="18" charset="0"/>
              </a:rPr>
              <a:t> </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gesprekken voeren met patiënten</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uitleggen hoe het afbouwen gaat: samen beslissen, wat zijn de mogelijkheden</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besluit nemen over wel of niet afbouwen</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bij positief besluit: afbouwproces starten en begeleiden</a:t>
            </a:r>
          </a:p>
          <a:p>
            <a:pPr marL="285750" indent="-285750">
              <a:spcAft>
                <a:spcPts val="1200"/>
              </a:spcAft>
              <a:buFont typeface="Arial" panose="020B0604020202020204" pitchFamily="34" charset="0"/>
              <a:buChar char="•"/>
            </a:pPr>
            <a:r>
              <a:rPr lang="nl-NL">
                <a:solidFill>
                  <a:srgbClr val="0000FF"/>
                </a:solidFill>
                <a:latin typeface="Cambria" panose="02040503050406030204" pitchFamily="18" charset="0"/>
                <a:ea typeface="Cambria" panose="02040503050406030204" pitchFamily="18" charset="0"/>
              </a:rPr>
              <a:t>10-12 maanden: </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nieuw FTO om resultaten te bespreken </a:t>
            </a:r>
          </a:p>
          <a:p>
            <a:pPr marL="285750" indent="-285750">
              <a:spcAft>
                <a:spcPts val="1200"/>
              </a:spcAft>
              <a:buFont typeface="Arial" panose="020B0604020202020204" pitchFamily="34" charset="0"/>
              <a:buChar char="•"/>
            </a:pPr>
            <a:endParaRPr lang="nl-N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66E035F0-E9C3-480A-BFC4-27D8990290BF}"/>
              </a:ext>
            </a:extLst>
          </p:cNvPr>
          <p:cNvSpPr/>
          <p:nvPr/>
        </p:nvSpPr>
        <p:spPr>
          <a:xfrm>
            <a:off x="323528" y="260648"/>
            <a:ext cx="8784976" cy="369332"/>
          </a:xfrm>
          <a:prstGeom prst="rect">
            <a:avLst/>
          </a:prstGeom>
          <a:noFill/>
          <a:ln>
            <a:noFill/>
          </a:ln>
        </p:spPr>
        <p:txBody>
          <a:bodyPr wrap="square">
            <a:spAutoFit/>
          </a:bodyPr>
          <a:lstStyle/>
          <a:p>
            <a:pPr>
              <a:spcAft>
                <a:spcPts val="2400"/>
              </a:spcAft>
            </a:pPr>
            <a:r>
              <a:rPr lang="nl-NL">
                <a:solidFill>
                  <a:srgbClr val="0000FF"/>
                </a:solidFill>
                <a:latin typeface="Cambria" panose="02040503050406030204" pitchFamily="18" charset="0"/>
                <a:ea typeface="Cambria" panose="02040503050406030204" pitchFamily="18" charset="0"/>
              </a:rPr>
              <a:t>Tijdpad na FTO, wat kan worden gedaan:</a:t>
            </a:r>
            <a:endParaRPr lang="nl-N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355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73D2D6-AFC3-4E41-B132-264B666E1257}"/>
              </a:ext>
            </a:extLst>
          </p:cNvPr>
          <p:cNvSpPr/>
          <p:nvPr/>
        </p:nvSpPr>
        <p:spPr>
          <a:xfrm>
            <a:off x="431540" y="1340768"/>
            <a:ext cx="8244916" cy="5139869"/>
          </a:xfrm>
          <a:prstGeom prst="rect">
            <a:avLst/>
          </a:prstGeom>
          <a:solidFill>
            <a:srgbClr val="FFFFCC"/>
          </a:solidFill>
          <a:ln w="19050">
            <a:solidFill>
              <a:srgbClr val="FF9900"/>
            </a:solidFill>
          </a:ln>
        </p:spPr>
        <p:txBody>
          <a:bodyPr wrap="square">
            <a:spAutoFit/>
          </a:bodyPr>
          <a:lstStyle/>
          <a:p>
            <a:pPr>
              <a:spcAft>
                <a:spcPts val="300"/>
              </a:spcAft>
              <a:tabLst>
                <a:tab pos="6546850" algn="l"/>
              </a:tabLst>
            </a:pPr>
            <a:r>
              <a:rPr lang="nl-NL" sz="1400">
                <a:latin typeface="Cambria" panose="02040503050406030204" pitchFamily="18" charset="0"/>
                <a:ea typeface="Cambria" panose="02040503050406030204" pitchFamily="18" charset="0"/>
              </a:rPr>
              <a:t>Naam pati</a:t>
            </a:r>
            <a:r>
              <a:rPr lang="en-GB" sz="1400">
                <a:latin typeface="Cambria" panose="02040503050406030204" pitchFamily="18" charset="0"/>
                <a:ea typeface="Cambria" panose="02040503050406030204" pitchFamily="18" charset="0"/>
              </a:rPr>
              <a:t>ënt</a:t>
            </a:r>
            <a:endParaRPr lang="nl-NL" sz="1400">
              <a:latin typeface="Cambria" panose="02040503050406030204" pitchFamily="18" charset="0"/>
              <a:ea typeface="Cambria" panose="02040503050406030204" pitchFamily="18" charset="0"/>
            </a:endParaRPr>
          </a:p>
          <a:p>
            <a:pPr>
              <a:spcAft>
                <a:spcPts val="900"/>
              </a:spcAft>
              <a:tabLst>
                <a:tab pos="6546850" algn="l"/>
              </a:tabLst>
            </a:pPr>
            <a:r>
              <a:rPr lang="nl-NL" sz="1400">
                <a:latin typeface="Cambria" panose="02040503050406030204" pitchFamily="18" charset="0"/>
                <a:ea typeface="Cambria" panose="02040503050406030204" pitchFamily="18" charset="0"/>
              </a:rPr>
              <a:t>Adres, postcode, woonplaats</a:t>
            </a:r>
          </a:p>
          <a:p>
            <a:pPr>
              <a:spcAft>
                <a:spcPts val="900"/>
              </a:spcAft>
              <a:tabLst>
                <a:tab pos="6546850" algn="l"/>
              </a:tabLst>
            </a:pPr>
            <a:r>
              <a:rPr lang="nl-NL" sz="1400">
                <a:latin typeface="Cambria" panose="02040503050406030204" pitchFamily="18" charset="0"/>
                <a:ea typeface="Cambria" panose="02040503050406030204" pitchFamily="18" charset="0"/>
              </a:rPr>
              <a:t>Plaats, datum verzending</a:t>
            </a:r>
          </a:p>
          <a:p>
            <a:pPr>
              <a:spcAft>
                <a:spcPts val="1800"/>
              </a:spcAft>
            </a:pPr>
            <a:r>
              <a:rPr lang="nl-NL" sz="1400">
                <a:latin typeface="Cambria" panose="02040503050406030204" pitchFamily="18" charset="0"/>
                <a:ea typeface="Cambria" panose="02040503050406030204" pitchFamily="18" charset="0"/>
              </a:rPr>
              <a:t>Geachte «geslacht» «naam aanhef»</a:t>
            </a:r>
            <a:endParaRPr lang="nl-NL" sz="1600">
              <a:latin typeface="Cambria" panose="02040503050406030204" pitchFamily="18" charset="0"/>
              <a:ea typeface="Cambria" panose="02040503050406030204" pitchFamily="18" charset="0"/>
            </a:endParaRPr>
          </a:p>
          <a:p>
            <a:pPr>
              <a:spcAft>
                <a:spcPts val="1200"/>
              </a:spcAft>
            </a:pPr>
            <a:r>
              <a:rPr lang="nl-NL">
                <a:latin typeface="Cambria" panose="02040503050406030204" pitchFamily="18" charset="0"/>
                <a:ea typeface="Cambria" panose="02040503050406030204" pitchFamily="18" charset="0"/>
              </a:rPr>
              <a:t>U gebruikt al langere tijd antidepressiva. Veel huisartsen maken zich zorgen over het langdurige gebruik van deze middelen. In veel gevallen zouden patiënten hiermee waarschijnlijk beter kunnen stoppen. Mogelijk geldt dat ook voor u. </a:t>
            </a:r>
          </a:p>
          <a:p>
            <a:pPr>
              <a:spcAft>
                <a:spcPts val="1200"/>
              </a:spcAft>
            </a:pPr>
            <a:r>
              <a:rPr lang="nl-NL">
                <a:latin typeface="Cambria" panose="02040503050406030204" pitchFamily="18" charset="0"/>
                <a:ea typeface="Cambria" panose="02040503050406030204" pitchFamily="18" charset="0"/>
              </a:rPr>
              <a:t>In Nederland is zogenaamde afbouwmedicatie ontwikkeld. Hiermee kan de dagelijkse dosis van een antidepressivum geleidelijk en in kleine stappen worden verlaagd in een tempo dat bij de pati</a:t>
            </a:r>
            <a:r>
              <a:rPr lang="en-GB">
                <a:latin typeface="Cambria" panose="02040503050406030204" pitchFamily="18" charset="0"/>
                <a:ea typeface="Cambria" panose="02040503050406030204" pitchFamily="18" charset="0"/>
              </a:rPr>
              <a:t>ënt past</a:t>
            </a:r>
            <a:r>
              <a:rPr lang="nl-NL">
                <a:latin typeface="Cambria" panose="02040503050406030204" pitchFamily="18" charset="0"/>
                <a:ea typeface="Cambria" panose="02040503050406030204" pitchFamily="18" charset="0"/>
              </a:rPr>
              <a:t>. Dit leidt tot veel minder klachten tijdens afbouwen en maakt stoppen met antidepressiva makkelijker en veiliger.</a:t>
            </a:r>
          </a:p>
          <a:p>
            <a:pPr>
              <a:spcAft>
                <a:spcPts val="1200"/>
              </a:spcAft>
            </a:pPr>
            <a:r>
              <a:rPr lang="nl-NL">
                <a:latin typeface="Cambria" panose="02040503050406030204" pitchFamily="18" charset="0"/>
                <a:ea typeface="Cambria" panose="02040503050406030204" pitchFamily="18" charset="0"/>
              </a:rPr>
              <a:t>Ik nodig u uit om over deze nieuwe ontwikkeling na te denken en om hierover een afspraak met mij te maken. In ons gesprek hierover wil ik met u bespreken wat voor u de mogelijkheden zijn om eventueel met uw antidepressiva te stoppen en hoe u daarbij door mij zal worden begeleid.</a:t>
            </a:r>
          </a:p>
          <a:p>
            <a:pPr>
              <a:spcAft>
                <a:spcPts val="1200"/>
              </a:spcAft>
            </a:pPr>
            <a:r>
              <a:rPr lang="nl-NL" sz="1400">
                <a:latin typeface="Cambria" panose="02040503050406030204" pitchFamily="18" charset="0"/>
                <a:ea typeface="Cambria" panose="02040503050406030204" pitchFamily="18" charset="0"/>
              </a:rPr>
              <a:t>Met vriendelijke groeten, etc. </a:t>
            </a:r>
          </a:p>
        </p:txBody>
      </p:sp>
      <p:sp>
        <p:nvSpPr>
          <p:cNvPr id="3" name="Rectangle 2">
            <a:extLst>
              <a:ext uri="{FF2B5EF4-FFF2-40B4-BE49-F238E27FC236}">
                <a16:creationId xmlns:a16="http://schemas.microsoft.com/office/drawing/2014/main" id="{66E035F0-E9C3-480A-BFC4-27D8990290BF}"/>
              </a:ext>
            </a:extLst>
          </p:cNvPr>
          <p:cNvSpPr/>
          <p:nvPr/>
        </p:nvSpPr>
        <p:spPr>
          <a:xfrm>
            <a:off x="323528" y="260648"/>
            <a:ext cx="8424936" cy="646331"/>
          </a:xfrm>
          <a:prstGeom prst="rect">
            <a:avLst/>
          </a:prstGeom>
          <a:noFill/>
          <a:ln>
            <a:noFill/>
          </a:ln>
        </p:spPr>
        <p:txBody>
          <a:bodyPr wrap="square">
            <a:spAutoFit/>
          </a:bodyPr>
          <a:lstStyle/>
          <a:p>
            <a:pPr>
              <a:spcAft>
                <a:spcPts val="2400"/>
              </a:spcAft>
            </a:pPr>
            <a:r>
              <a:rPr lang="nl-NL">
                <a:solidFill>
                  <a:srgbClr val="0000FF"/>
                </a:solidFill>
                <a:latin typeface="Cambria" panose="02040503050406030204" pitchFamily="18" charset="0"/>
                <a:ea typeface="Cambria" panose="02040503050406030204" pitchFamily="18" charset="0"/>
              </a:rPr>
              <a:t>Voorbeeldtekst van een (korte) stopbrief</a:t>
            </a:r>
            <a:br>
              <a:rPr lang="nl-NL">
                <a:solidFill>
                  <a:srgbClr val="0000FF"/>
                </a:solidFill>
                <a:latin typeface="Cambria" panose="02040503050406030204" pitchFamily="18" charset="0"/>
                <a:ea typeface="Cambria" panose="02040503050406030204" pitchFamily="18" charset="0"/>
              </a:rPr>
            </a:br>
            <a:r>
              <a:rPr lang="nl-NL">
                <a:solidFill>
                  <a:srgbClr val="202020"/>
                </a:solidFill>
                <a:latin typeface="Cambria" panose="02040503050406030204" pitchFamily="18" charset="0"/>
                <a:ea typeface="Cambria" panose="02040503050406030204" pitchFamily="18" charset="0"/>
              </a:rPr>
              <a:t>(eventueel zelf aanpassen en/of aanvullen met informatie die u relevant vindt)</a:t>
            </a:r>
            <a:endParaRPr lang="nl-N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8CB28BEA-35B3-4D22-A928-4E8CCE024312}"/>
              </a:ext>
            </a:extLst>
          </p:cNvPr>
          <p:cNvSpPr/>
          <p:nvPr/>
        </p:nvSpPr>
        <p:spPr>
          <a:xfrm>
            <a:off x="7092280" y="1484784"/>
            <a:ext cx="1387752" cy="369332"/>
          </a:xfrm>
          <a:prstGeom prst="rect">
            <a:avLst/>
          </a:prstGeom>
          <a:solidFill>
            <a:srgbClr val="3399FF"/>
          </a:solidFill>
        </p:spPr>
        <p:txBody>
          <a:bodyPr wrap="none">
            <a:spAutoFit/>
          </a:bodyPr>
          <a:lstStyle/>
          <a:p>
            <a:r>
              <a:rPr lang="nl-NL">
                <a:solidFill>
                  <a:srgbClr val="FFFF00"/>
                </a:solidFill>
                <a:latin typeface="Cambria" panose="02040503050406030204" pitchFamily="18" charset="0"/>
                <a:ea typeface="Cambria" panose="02040503050406030204" pitchFamily="18" charset="0"/>
              </a:rPr>
              <a:t>Praktijklogo</a:t>
            </a:r>
            <a:endParaRPr lang="en-GB">
              <a:solidFill>
                <a:srgbClr val="FFFF00"/>
              </a:solidFill>
            </a:endParaRPr>
          </a:p>
        </p:txBody>
      </p:sp>
    </p:spTree>
    <p:extLst>
      <p:ext uri="{BB962C8B-B14F-4D97-AF65-F5344CB8AC3E}">
        <p14:creationId xmlns:p14="http://schemas.microsoft.com/office/powerpoint/2010/main" val="422375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86D1B4-AEB3-4231-BCC6-829BD8256B9D}"/>
              </a:ext>
            </a:extLst>
          </p:cNvPr>
          <p:cNvSpPr/>
          <p:nvPr/>
        </p:nvSpPr>
        <p:spPr>
          <a:xfrm>
            <a:off x="942539" y="3868013"/>
            <a:ext cx="7416824" cy="2585323"/>
          </a:xfrm>
          <a:prstGeom prst="rect">
            <a:avLst/>
          </a:prstGeom>
        </p:spPr>
        <p:txBody>
          <a:bodyPr wrap="square">
            <a:spAutoFit/>
          </a:bodyPr>
          <a:lstStyle/>
          <a:p>
            <a:pPr>
              <a:spcAft>
                <a:spcPts val="1200"/>
              </a:spcAft>
            </a:pPr>
            <a:r>
              <a:rPr lang="nl-NL" sz="1600">
                <a:solidFill>
                  <a:srgbClr val="0000FF"/>
                </a:solidFill>
                <a:latin typeface="Cambria" panose="02040503050406030204" pitchFamily="18" charset="0"/>
                <a:ea typeface="Cambria" panose="02040503050406030204" pitchFamily="18" charset="0"/>
              </a:rPr>
              <a:t>Belangrijke punten</a:t>
            </a:r>
          </a:p>
          <a:p>
            <a:pPr marL="285750" indent="-285750">
              <a:spcAft>
                <a:spcPts val="1200"/>
              </a:spcAft>
              <a:buFont typeface="Arial" panose="020B0604020202020204" pitchFamily="34" charset="0"/>
              <a:buChar char="•"/>
            </a:pPr>
            <a:r>
              <a:rPr lang="nl-NL" sz="1600">
                <a:solidFill>
                  <a:srgbClr val="202020"/>
                </a:solidFill>
                <a:latin typeface="Cambria" panose="02040503050406030204" pitchFamily="18" charset="0"/>
                <a:ea typeface="Cambria" panose="02040503050406030204" pitchFamily="18" charset="0"/>
              </a:rPr>
              <a:t>geen wetenschappelijke onderbouwing voor de huidige afbouwpraktijk </a:t>
            </a:r>
          </a:p>
          <a:p>
            <a:pPr marL="285750" indent="-285750">
              <a:spcAft>
                <a:spcPts val="1200"/>
              </a:spcAft>
              <a:buFont typeface="Arial" panose="020B0604020202020204" pitchFamily="34" charset="0"/>
              <a:buChar char="•"/>
            </a:pPr>
            <a:r>
              <a:rPr lang="nl-NL" sz="1600">
                <a:solidFill>
                  <a:srgbClr val="202020"/>
                </a:solidFill>
                <a:latin typeface="Cambria" panose="02040503050406030204" pitchFamily="18" charset="0"/>
                <a:ea typeface="Cambria" panose="02040503050406030204" pitchFamily="18" charset="0"/>
              </a:rPr>
              <a:t>huidige richtlijnen schieten (mede daarom) tekort</a:t>
            </a:r>
          </a:p>
          <a:p>
            <a:pPr marL="285750" indent="-285750">
              <a:spcAft>
                <a:spcPts val="1200"/>
              </a:spcAft>
              <a:buFont typeface="Arial" panose="020B0604020202020204" pitchFamily="34" charset="0"/>
              <a:buChar char="•"/>
            </a:pPr>
            <a:r>
              <a:rPr lang="nl-NL" sz="1600">
                <a:solidFill>
                  <a:srgbClr val="202020"/>
                </a:solidFill>
                <a:latin typeface="Cambria" panose="02040503050406030204" pitchFamily="18" charset="0"/>
                <a:ea typeface="Cambria" panose="02040503050406030204" pitchFamily="18" charset="0"/>
              </a:rPr>
              <a:t>gedeelde besluitvorming (‘</a:t>
            </a:r>
            <a:r>
              <a:rPr lang="nl-NL" sz="1600" i="1">
                <a:solidFill>
                  <a:srgbClr val="202020"/>
                </a:solidFill>
                <a:latin typeface="Cambria" panose="02040503050406030204" pitchFamily="18" charset="0"/>
                <a:ea typeface="Cambria" panose="02040503050406030204" pitchFamily="18" charset="0"/>
              </a:rPr>
              <a:t>shared decision</a:t>
            </a:r>
            <a:r>
              <a:rPr lang="nl-NL" sz="1600">
                <a:solidFill>
                  <a:srgbClr val="202020"/>
                </a:solidFill>
                <a:latin typeface="Cambria" panose="02040503050406030204" pitchFamily="18" charset="0"/>
                <a:ea typeface="Cambria" panose="02040503050406030204" pitchFamily="18" charset="0"/>
              </a:rPr>
              <a:t> </a:t>
            </a:r>
            <a:r>
              <a:rPr lang="nl-NL" sz="1600" i="1">
                <a:solidFill>
                  <a:srgbClr val="202020"/>
                </a:solidFill>
                <a:latin typeface="Cambria" panose="02040503050406030204" pitchFamily="18" charset="0"/>
                <a:ea typeface="Cambria" panose="02040503050406030204" pitchFamily="18" charset="0"/>
              </a:rPr>
              <a:t>making</a:t>
            </a:r>
            <a:r>
              <a:rPr lang="nl-NL" sz="1600">
                <a:solidFill>
                  <a:srgbClr val="202020"/>
                </a:solidFill>
                <a:latin typeface="Cambria" panose="02040503050406030204" pitchFamily="18" charset="0"/>
                <a:ea typeface="Cambria" panose="02040503050406030204" pitchFamily="18" charset="0"/>
              </a:rPr>
              <a:t>’) beste manier om tot behandelbeslissingen te komen</a:t>
            </a:r>
          </a:p>
          <a:p>
            <a:pPr marL="285750" indent="-285750">
              <a:spcAft>
                <a:spcPts val="1200"/>
              </a:spcAft>
              <a:buFont typeface="Arial" panose="020B0604020202020204" pitchFamily="34" charset="0"/>
              <a:buChar char="•"/>
            </a:pPr>
            <a:r>
              <a:rPr lang="nl-NL" sz="1600">
                <a:solidFill>
                  <a:srgbClr val="202020"/>
                </a:solidFill>
                <a:latin typeface="Cambria" panose="02040503050406030204" pitchFamily="18" charset="0"/>
                <a:ea typeface="Cambria" panose="02040503050406030204" pitchFamily="18" charset="0"/>
              </a:rPr>
              <a:t>geleidelijke afbouw is belangrijk</a:t>
            </a:r>
          </a:p>
          <a:p>
            <a:pPr marL="285750" indent="-285750">
              <a:buFont typeface="Arial" panose="020B0604020202020204" pitchFamily="34" charset="0"/>
              <a:buChar char="•"/>
            </a:pPr>
            <a:r>
              <a:rPr lang="nl-NL" sz="1600">
                <a:solidFill>
                  <a:srgbClr val="202020"/>
                </a:solidFill>
                <a:latin typeface="Cambria" panose="02040503050406030204" pitchFamily="18" charset="0"/>
                <a:ea typeface="Cambria" panose="02040503050406030204" pitchFamily="18" charset="0"/>
              </a:rPr>
              <a:t>doseer </a:t>
            </a:r>
            <a:r>
              <a:rPr lang="nl-NL" sz="1600" b="1" i="1">
                <a:solidFill>
                  <a:srgbClr val="202020"/>
                </a:solidFill>
                <a:latin typeface="Cambria" panose="02040503050406030204" pitchFamily="18" charset="0"/>
                <a:ea typeface="Cambria" panose="02040503050406030204" pitchFamily="18" charset="0"/>
              </a:rPr>
              <a:t>niet</a:t>
            </a:r>
            <a:r>
              <a:rPr lang="nl-NL" sz="1600" i="1">
                <a:solidFill>
                  <a:srgbClr val="202020"/>
                </a:solidFill>
                <a:latin typeface="Cambria" panose="02040503050406030204" pitchFamily="18" charset="0"/>
                <a:ea typeface="Cambria" panose="02040503050406030204" pitchFamily="18" charset="0"/>
              </a:rPr>
              <a:t> </a:t>
            </a:r>
            <a:r>
              <a:rPr lang="nl-NL" sz="1600">
                <a:solidFill>
                  <a:srgbClr val="202020"/>
                </a:solidFill>
                <a:latin typeface="Cambria" panose="02040503050406030204" pitchFamily="18" charset="0"/>
                <a:ea typeface="Cambria" panose="02040503050406030204" pitchFamily="18" charset="0"/>
              </a:rPr>
              <a:t>om de dag</a:t>
            </a:r>
            <a:endParaRPr lang="en-GB" sz="1600">
              <a:solidFill>
                <a:srgbClr val="000000"/>
              </a:solidFill>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DD0331C7-83CF-4BE1-AE2B-8A5306AA04EC}"/>
              </a:ext>
            </a:extLst>
          </p:cNvPr>
          <p:cNvGrpSpPr/>
          <p:nvPr/>
        </p:nvGrpSpPr>
        <p:grpSpPr>
          <a:xfrm>
            <a:off x="942539" y="260648"/>
            <a:ext cx="7416824" cy="3312368"/>
            <a:chOff x="834527" y="260648"/>
            <a:chExt cx="7416824" cy="3312368"/>
          </a:xfrm>
        </p:grpSpPr>
        <p:pic>
          <p:nvPicPr>
            <p:cNvPr id="5" name="Picture 4">
              <a:extLst>
                <a:ext uri="{FF2B5EF4-FFF2-40B4-BE49-F238E27FC236}">
                  <a16:creationId xmlns:a16="http://schemas.microsoft.com/office/drawing/2014/main" id="{32E1112E-CD51-432A-8703-9F126F8770F7}"/>
                </a:ext>
              </a:extLst>
            </p:cNvPr>
            <p:cNvPicPr>
              <a:picLocks noChangeAspect="1"/>
            </p:cNvPicPr>
            <p:nvPr/>
          </p:nvPicPr>
          <p:blipFill rotWithShape="1">
            <a:blip r:embed="rId3"/>
            <a:srcRect t="23443"/>
            <a:stretch/>
          </p:blipFill>
          <p:spPr>
            <a:xfrm>
              <a:off x="848415" y="668863"/>
              <a:ext cx="4227641" cy="1756892"/>
            </a:xfrm>
            <a:prstGeom prst="rect">
              <a:avLst/>
            </a:prstGeom>
          </p:spPr>
        </p:pic>
        <p:sp>
          <p:nvSpPr>
            <p:cNvPr id="18" name="Rectangle 17">
              <a:extLst>
                <a:ext uri="{FF2B5EF4-FFF2-40B4-BE49-F238E27FC236}">
                  <a16:creationId xmlns:a16="http://schemas.microsoft.com/office/drawing/2014/main" id="{E25CE5DD-3F08-49C9-9E2E-1AABC697D8A1}"/>
                </a:ext>
              </a:extLst>
            </p:cNvPr>
            <p:cNvSpPr/>
            <p:nvPr/>
          </p:nvSpPr>
          <p:spPr>
            <a:xfrm>
              <a:off x="834527" y="260648"/>
              <a:ext cx="7416824" cy="3312368"/>
            </a:xfrm>
            <a:prstGeom prst="rect">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90000FE-6B8A-4811-89AF-FD364A8A9DDA}"/>
                </a:ext>
              </a:extLst>
            </p:cNvPr>
            <p:cNvSpPr/>
            <p:nvPr/>
          </p:nvSpPr>
          <p:spPr>
            <a:xfrm>
              <a:off x="907044" y="2420888"/>
              <a:ext cx="6372200" cy="1107996"/>
            </a:xfrm>
            <a:prstGeom prst="rect">
              <a:avLst/>
            </a:prstGeom>
            <a:solidFill>
              <a:schemeClr val="bg1"/>
            </a:solidFill>
          </p:spPr>
          <p:txBody>
            <a:bodyPr wrap="square">
              <a:spAutoFit/>
            </a:bodyPr>
            <a:lstStyle/>
            <a:p>
              <a:r>
                <a:rPr lang="nl-NL" sz="1100">
                  <a:solidFill>
                    <a:srgbClr val="777777"/>
                  </a:solidFill>
                  <a:ea typeface="Cambria" panose="02040503050406030204" pitchFamily="18" charset="0"/>
                </a:rPr>
                <a:t>Dit document   </a:t>
              </a:r>
              <a:r>
                <a:rPr lang="nl-NL" sz="1100" b="1" spc="80">
                  <a:solidFill>
                    <a:srgbClr val="0000FF"/>
                  </a:solidFill>
                  <a:ea typeface="Cambria" panose="02040503050406030204" pitchFamily="18" charset="0"/>
                </a:rPr>
                <a:t>zal in de toekomst doorontwikkeld moeten worden</a:t>
              </a:r>
              <a:r>
                <a:rPr lang="nl-NL" sz="1100">
                  <a:ea typeface="Cambria" panose="02040503050406030204" pitchFamily="18" charset="0"/>
                </a:rPr>
                <a:t>   </a:t>
              </a:r>
              <a:r>
                <a:rPr lang="nl-NL" sz="1100">
                  <a:solidFill>
                    <a:srgbClr val="777777"/>
                  </a:solidFill>
                  <a:ea typeface="Cambria" panose="02040503050406030204" pitchFamily="18" charset="0"/>
                </a:rPr>
                <a:t>zodat het geborgd kan worden in de beroepsstandaarden van de beroepsgroepen</a:t>
              </a:r>
              <a:r>
                <a:rPr lang="nl-NL" sz="1100">
                  <a:ea typeface="Cambria" panose="02040503050406030204" pitchFamily="18" charset="0"/>
                </a:rPr>
                <a:t> </a:t>
              </a:r>
            </a:p>
            <a:p>
              <a:endParaRPr lang="nl-NL" sz="1100">
                <a:ea typeface="Cambria" panose="02040503050406030204" pitchFamily="18" charset="0"/>
              </a:endParaRPr>
            </a:p>
            <a:p>
              <a:r>
                <a:rPr lang="nl-NL" sz="1100">
                  <a:solidFill>
                    <a:srgbClr val="777777"/>
                  </a:solidFill>
                  <a:ea typeface="Cambria" panose="02040503050406030204" pitchFamily="18" charset="0"/>
                </a:rPr>
                <a:t>Omdat er </a:t>
              </a:r>
              <a:r>
                <a:rPr lang="nl-NL" sz="1100" spc="70">
                  <a:solidFill>
                    <a:srgbClr val="777777"/>
                  </a:solidFill>
                  <a:ea typeface="Cambria" panose="02040503050406030204" pitchFamily="18" charset="0"/>
                </a:rPr>
                <a:t>  </a:t>
              </a:r>
              <a:r>
                <a:rPr lang="nl-NL" sz="1100" b="1" spc="70">
                  <a:solidFill>
                    <a:srgbClr val="0000FF"/>
                  </a:solidFill>
                  <a:ea typeface="Cambria" panose="02040503050406030204" pitchFamily="18" charset="0"/>
                </a:rPr>
                <a:t>weinig empirische onderbouwing</a:t>
              </a:r>
              <a:r>
                <a:rPr lang="nl-NL" sz="1100" spc="70">
                  <a:ea typeface="Cambria" panose="02040503050406030204" pitchFamily="18" charset="0"/>
                </a:rPr>
                <a:t>  </a:t>
              </a:r>
              <a:r>
                <a:rPr lang="nl-NL" sz="1100" spc="70">
                  <a:solidFill>
                    <a:srgbClr val="777777"/>
                  </a:solidFill>
                  <a:ea typeface="Cambria" panose="02040503050406030204" pitchFamily="18" charset="0"/>
                </a:rPr>
                <a:t>is</a:t>
              </a:r>
              <a:r>
                <a:rPr lang="nl-NL" sz="1100" spc="70">
                  <a:ea typeface="Cambria" panose="02040503050406030204" pitchFamily="18" charset="0"/>
                </a:rPr>
                <a:t>  </a:t>
              </a:r>
              <a:r>
                <a:rPr lang="nl-NL" sz="1100" b="1" spc="70">
                  <a:solidFill>
                    <a:srgbClr val="0000FF"/>
                  </a:solidFill>
                  <a:ea typeface="Cambria" panose="02040503050406030204" pitchFamily="18" charset="0"/>
                </a:rPr>
                <a:t>ten aanzien van de optimale afbouwstrategie</a:t>
              </a:r>
              <a:r>
                <a:rPr lang="nl-NL" sz="1100">
                  <a:ea typeface="Cambria" panose="02040503050406030204" pitchFamily="18" charset="0"/>
                </a:rPr>
                <a:t>   </a:t>
              </a:r>
              <a:r>
                <a:rPr lang="nl-NL" sz="1100">
                  <a:solidFill>
                    <a:srgbClr val="777777"/>
                  </a:solidFill>
                  <a:ea typeface="Cambria" panose="02040503050406030204" pitchFamily="18" charset="0"/>
                </a:rPr>
                <a:t>is het van belang de ervaringen met de in dit document voorgestelde afbouw-schema’s te bundelen en (liefst </a:t>
              </a:r>
              <a:r>
                <a:rPr lang="en-GB" sz="1100">
                  <a:solidFill>
                    <a:srgbClr val="777777"/>
                  </a:solidFill>
                  <a:ea typeface="Cambria" panose="02040503050406030204" pitchFamily="18" charset="0"/>
                </a:rPr>
                <a:t>systematisch) te onderzoeken</a:t>
              </a:r>
              <a:r>
                <a:rPr lang="en-GB" sz="1100">
                  <a:ea typeface="Cambria" panose="02040503050406030204" pitchFamily="18" charset="0"/>
                </a:rPr>
                <a:t>.</a:t>
              </a:r>
            </a:p>
          </p:txBody>
        </p:sp>
        <p:sp>
          <p:nvSpPr>
            <p:cNvPr id="21" name="Rectangle 20">
              <a:extLst>
                <a:ext uri="{FF2B5EF4-FFF2-40B4-BE49-F238E27FC236}">
                  <a16:creationId xmlns:a16="http://schemas.microsoft.com/office/drawing/2014/main" id="{BB4B2551-273D-4FE2-B28F-9F8CA0814D27}"/>
                </a:ext>
              </a:extLst>
            </p:cNvPr>
            <p:cNvSpPr/>
            <p:nvPr/>
          </p:nvSpPr>
          <p:spPr>
            <a:xfrm>
              <a:off x="942539" y="309336"/>
              <a:ext cx="5172245" cy="316625"/>
            </a:xfrm>
            <a:prstGeom prst="rect">
              <a:avLst/>
            </a:prstGeom>
          </p:spPr>
          <p:txBody>
            <a:bodyPr wrap="square">
              <a:spAutoFit/>
            </a:bodyPr>
            <a:lstStyle/>
            <a:p>
              <a:pPr marL="539750" marR="0" indent="-539750">
                <a:lnSpc>
                  <a:spcPts val="2000"/>
                </a:lnSpc>
              </a:pPr>
              <a:r>
                <a:rPr lang="nl-NL" sz="1200">
                  <a:solidFill>
                    <a:srgbClr val="0000FF"/>
                  </a:solidFill>
                  <a:latin typeface="Verdana" panose="020B0604030504040204" pitchFamily="34" charset="0"/>
                  <a:ea typeface="Verdana" panose="020B0604030504040204" pitchFamily="34" charset="0"/>
                </a:rPr>
                <a:t>26 september 2018</a:t>
              </a:r>
              <a:endParaRPr lang="nl-NL" sz="1200" spc="50">
                <a:solidFill>
                  <a:srgbClr val="0000FF"/>
                </a:solidFill>
                <a:latin typeface="Verdana" panose="020B0604030504040204" pitchFamily="34" charset="0"/>
                <a:ea typeface="Verdana" panose="020B0604030504040204" pitchFamily="34" charset="0"/>
              </a:endParaRPr>
            </a:p>
          </p:txBody>
        </p:sp>
        <p:sp>
          <p:nvSpPr>
            <p:cNvPr id="16" name="Oval 15">
              <a:extLst>
                <a:ext uri="{FF2B5EF4-FFF2-40B4-BE49-F238E27FC236}">
                  <a16:creationId xmlns:a16="http://schemas.microsoft.com/office/drawing/2014/main" id="{C912D4C3-0BA3-41CB-ABBB-040728552A3E}"/>
                </a:ext>
              </a:extLst>
            </p:cNvPr>
            <p:cNvSpPr/>
            <p:nvPr/>
          </p:nvSpPr>
          <p:spPr>
            <a:xfrm>
              <a:off x="1490286" y="2852936"/>
              <a:ext cx="2520281" cy="421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C2D5E3E-A28E-4D83-A22D-758AF561E3BD}"/>
                </a:ext>
              </a:extLst>
            </p:cNvPr>
            <p:cNvSpPr/>
            <p:nvPr/>
          </p:nvSpPr>
          <p:spPr>
            <a:xfrm>
              <a:off x="6019103" y="260648"/>
              <a:ext cx="2232248" cy="230832"/>
            </a:xfrm>
            <a:prstGeom prst="rect">
              <a:avLst/>
            </a:prstGeom>
          </p:spPr>
          <p:txBody>
            <a:bodyPr wrap="square">
              <a:spAutoFit/>
            </a:bodyPr>
            <a:lstStyle/>
            <a:p>
              <a:pPr algn="r">
                <a:spcAft>
                  <a:spcPts val="600"/>
                </a:spcAft>
              </a:pPr>
              <a:r>
                <a:rPr lang="en-GB" sz="900" spc="15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www.bit.ly/2OLOBWY</a:t>
              </a:r>
              <a:r>
                <a:rPr lang="en-GB" sz="900" spc="150">
                  <a:latin typeface="Verdana" panose="020B0604030504040204" pitchFamily="34" charset="0"/>
                  <a:ea typeface="Verdana" panose="020B0604030504040204" pitchFamily="34" charset="0"/>
                </a:rPr>
                <a:t> </a:t>
              </a:r>
              <a:endParaRPr lang="nl-NL" sz="900" b="1" spc="15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28823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73D2D6-AFC3-4E41-B132-264B666E1257}"/>
              </a:ext>
            </a:extLst>
          </p:cNvPr>
          <p:cNvSpPr/>
          <p:nvPr/>
        </p:nvSpPr>
        <p:spPr>
          <a:xfrm>
            <a:off x="323528" y="260648"/>
            <a:ext cx="8784976" cy="369332"/>
          </a:xfrm>
          <a:prstGeom prst="rect">
            <a:avLst/>
          </a:prstGeom>
          <a:noFill/>
          <a:ln>
            <a:noFill/>
          </a:ln>
        </p:spPr>
        <p:txBody>
          <a:bodyPr wrap="square">
            <a:spAutoFit/>
          </a:bodyPr>
          <a:lstStyle/>
          <a:p>
            <a:pPr>
              <a:spcAft>
                <a:spcPts val="1200"/>
              </a:spcAft>
            </a:pPr>
            <a:r>
              <a:rPr lang="nl-NL">
                <a:solidFill>
                  <a:srgbClr val="0000FF"/>
                </a:solidFill>
                <a:latin typeface="Cambria" panose="02040503050406030204" pitchFamily="18" charset="0"/>
                <a:ea typeface="Cambria" panose="02040503050406030204" pitchFamily="18" charset="0"/>
              </a:rPr>
              <a:t>Samenvatting / belangrijkste leerpunten</a:t>
            </a:r>
          </a:p>
        </p:txBody>
      </p:sp>
      <p:sp>
        <p:nvSpPr>
          <p:cNvPr id="3" name="Rectangle 2">
            <a:extLst>
              <a:ext uri="{FF2B5EF4-FFF2-40B4-BE49-F238E27FC236}">
                <a16:creationId xmlns:a16="http://schemas.microsoft.com/office/drawing/2014/main" id="{F146CF8A-88EC-4879-A5B8-D74B1BA1F433}"/>
              </a:ext>
            </a:extLst>
          </p:cNvPr>
          <p:cNvSpPr/>
          <p:nvPr/>
        </p:nvSpPr>
        <p:spPr>
          <a:xfrm>
            <a:off x="323528" y="905232"/>
            <a:ext cx="8784976" cy="5168659"/>
          </a:xfrm>
          <a:prstGeom prst="rect">
            <a:avLst/>
          </a:prstGeom>
          <a:noFill/>
          <a:ln>
            <a:noFill/>
          </a:ln>
        </p:spPr>
        <p:txBody>
          <a:bodyPr wrap="square">
            <a:spAutoFit/>
          </a:bodyPr>
          <a:lstStyle/>
          <a:p>
            <a:pPr marL="285750" indent="-285750">
              <a:lnSpc>
                <a:spcPts val="2500"/>
              </a:lnSpc>
              <a:spcAft>
                <a:spcPts val="1800"/>
              </a:spcAft>
              <a:buFont typeface="Arial" panose="020B0604020202020204" pitchFamily="34" charset="0"/>
              <a:buChar char="•"/>
            </a:pPr>
            <a:r>
              <a:rPr lang="nl-NL">
                <a:solidFill>
                  <a:srgbClr val="0000FF"/>
                </a:solidFill>
                <a:latin typeface="Cambria" panose="02040503050406030204" pitchFamily="18" charset="0"/>
                <a:ea typeface="Cambria" panose="02040503050406030204" pitchFamily="18" charset="0"/>
              </a:rPr>
              <a:t>Afbouwen levert vaak problemen op:</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 geen wetenschappelijke onderbouwing van de huidige praktijk</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 richtlijnen bieden geen steun</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 voorspellen wat een individuele patiënt nodig heeft niet mogelijk</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 benodigde (lage) doseringen niet beschikbaar   </a:t>
            </a:r>
          </a:p>
          <a:p>
            <a:pPr marL="285750" indent="-285750">
              <a:lnSpc>
                <a:spcPts val="2500"/>
              </a:lnSpc>
              <a:spcAft>
                <a:spcPts val="1800"/>
              </a:spcAft>
              <a:buFont typeface="Arial" panose="020B0604020202020204" pitchFamily="34" charset="0"/>
              <a:buChar char="•"/>
            </a:pPr>
            <a:r>
              <a:rPr lang="nl-NL">
                <a:solidFill>
                  <a:srgbClr val="0000FF"/>
                </a:solidFill>
                <a:latin typeface="Cambria" panose="02040503050406030204" pitchFamily="18" charset="0"/>
                <a:ea typeface="Cambria" panose="02040503050406030204" pitchFamily="18" charset="0"/>
              </a:rPr>
              <a:t>Afbouwmedicatie maakt veilig en verantwoord afbouwen praktisch mogelijk:</a:t>
            </a:r>
            <a:br>
              <a:rPr lang="nl-NL">
                <a:solidFill>
                  <a:srgbClr val="0000FF"/>
                </a:solidFil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 afbouwschema's op maat</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 samen beslissen</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 onderscheid onttrekkingsverschijnselen/terugval</a:t>
            </a:r>
          </a:p>
          <a:p>
            <a:pPr marL="285750" indent="-285750">
              <a:lnSpc>
                <a:spcPts val="2500"/>
              </a:lnSpc>
              <a:spcAft>
                <a:spcPts val="1200"/>
              </a:spcAft>
              <a:buFont typeface="Arial" panose="020B0604020202020204" pitchFamily="34" charset="0"/>
              <a:buChar char="•"/>
              <a:tabLst>
                <a:tab pos="1346200" algn="l"/>
              </a:tabLst>
            </a:pPr>
            <a:r>
              <a:rPr lang="nl-NL">
                <a:solidFill>
                  <a:srgbClr val="0000FF"/>
                </a:solidFill>
                <a:latin typeface="Cambria" panose="02040503050406030204" pitchFamily="18" charset="0"/>
                <a:ea typeface="Cambria" panose="02040503050406030204" pitchFamily="18" charset="0"/>
              </a:rPr>
              <a:t>Begeleiding bij afbouwen:</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 vooraf: 	uitleg geven, afspraken maken</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 tijdens: 	indien nodig afbouwschema aanpassen (vertraging/stabilisatie)</a:t>
            </a:r>
            <a:br>
              <a:rPr lang="nl-NL">
                <a:latin typeface="Cambria" panose="02040503050406030204" pitchFamily="18" charset="0"/>
                <a:ea typeface="Cambria" panose="02040503050406030204" pitchFamily="18" charset="0"/>
              </a:rPr>
            </a:br>
            <a:r>
              <a:rPr lang="nl-NL">
                <a:latin typeface="Cambria" panose="02040503050406030204" pitchFamily="18" charset="0"/>
                <a:ea typeface="Cambria" panose="02040503050406030204" pitchFamily="18" charset="0"/>
              </a:rPr>
              <a:t> - na:  	monitoren onttrekkingsverschijnselen/terugval</a:t>
            </a:r>
          </a:p>
          <a:p>
            <a:pPr marL="285750" indent="-285750">
              <a:lnSpc>
                <a:spcPts val="2500"/>
              </a:lnSpc>
              <a:spcAft>
                <a:spcPts val="1200"/>
              </a:spcAft>
              <a:buFont typeface="Arial" panose="020B0604020202020204" pitchFamily="34" charset="0"/>
              <a:buChar char="•"/>
            </a:pPr>
            <a:endParaRPr lang="nl-N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126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6F0AAE-4E78-4534-93ED-ADC3E48E99D6}"/>
              </a:ext>
            </a:extLst>
          </p:cNvPr>
          <p:cNvSpPr/>
          <p:nvPr/>
        </p:nvSpPr>
        <p:spPr>
          <a:xfrm>
            <a:off x="323528" y="260648"/>
            <a:ext cx="8280920" cy="4616648"/>
          </a:xfrm>
          <a:prstGeom prst="rect">
            <a:avLst/>
          </a:prstGeom>
          <a:noFill/>
          <a:ln>
            <a:noFill/>
          </a:ln>
        </p:spPr>
        <p:txBody>
          <a:bodyPr wrap="square">
            <a:spAutoFit/>
          </a:bodyPr>
          <a:lstStyle/>
          <a:p>
            <a:pPr>
              <a:spcAft>
                <a:spcPts val="1200"/>
              </a:spcAft>
            </a:pPr>
            <a:r>
              <a:rPr lang="nl-NL">
                <a:solidFill>
                  <a:srgbClr val="0000FF"/>
                </a:solidFill>
                <a:latin typeface="Cambria" panose="02040503050406030204" pitchFamily="18" charset="0"/>
                <a:ea typeface="Calibri" panose="020F0502020204030204" pitchFamily="34" charset="0"/>
                <a:cs typeface="Times New Roman" panose="02020603050405020304" pitchFamily="18" charset="0"/>
              </a:rPr>
              <a:t>Bronnen</a:t>
            </a:r>
          </a:p>
          <a:p>
            <a:pPr marL="285750" indent="-285750">
              <a:spcAft>
                <a:spcPts val="1200"/>
              </a:spcAft>
              <a:buFont typeface="Arial" panose="020B0604020202020204" pitchFamily="34" charset="0"/>
              <a:buChar char="•"/>
            </a:pPr>
            <a:r>
              <a:rPr lang="nl-NL" sz="1400">
                <a:latin typeface="Cambria" panose="02040503050406030204" pitchFamily="18" charset="0"/>
                <a:ea typeface="Cambria" panose="02040503050406030204" pitchFamily="18" charset="0"/>
              </a:rPr>
              <a:t>KNMP, MIND, NHG &amp; NVvP. (2018). Multidisciplinair document 'Afbouwen SSRI’s &amp; SNRI’s'. </a:t>
            </a:r>
            <a:r>
              <a:rPr lang="nl-NL" sz="1400">
                <a:latin typeface="Cambria" panose="02040503050406030204" pitchFamily="18" charset="0"/>
                <a:ea typeface="Cambria" panose="02040503050406030204" pitchFamily="18" charset="0"/>
                <a:hlinkClick r:id="rId3"/>
              </a:rPr>
              <a:t>www.bit.ly/2OLOBWY</a:t>
            </a:r>
            <a:r>
              <a:rPr lang="nl-NL" sz="1400">
                <a:latin typeface="Cambria" panose="02040503050406030204" pitchFamily="18" charset="0"/>
                <a:ea typeface="Cambria" panose="02040503050406030204" pitchFamily="18" charset="0"/>
              </a:rPr>
              <a:t> </a:t>
            </a:r>
          </a:p>
          <a:p>
            <a:pPr marL="285750" indent="-285750">
              <a:spcAft>
                <a:spcPts val="1200"/>
              </a:spcAft>
              <a:buFont typeface="Arial" panose="020B0604020202020204" pitchFamily="34" charset="0"/>
              <a:buChar char="•"/>
            </a:pPr>
            <a:r>
              <a:rPr lang="nl-NL" sz="1400">
                <a:latin typeface="Cambria" panose="02040503050406030204" pitchFamily="18" charset="0"/>
                <a:ea typeface="Cambria" panose="02040503050406030204" pitchFamily="18" charset="0"/>
              </a:rPr>
              <a:t>Verantwoord afbouwen mogelijk maken. Rapport van de Vereniging Afbouwmedicatie, januari 2018. </a:t>
            </a:r>
            <a:r>
              <a:rPr lang="nl-NL" sz="1400">
                <a:latin typeface="Cambria" panose="02040503050406030204" pitchFamily="18" charset="0"/>
                <a:ea typeface="Cambria" panose="02040503050406030204" pitchFamily="18" charset="0"/>
                <a:hlinkClick r:id="rId4"/>
              </a:rPr>
              <a:t>www.bit.ly/2DOJqA5</a:t>
            </a:r>
            <a:endParaRPr lang="nl-NL" sz="1400">
              <a:latin typeface="Cambria" panose="02040503050406030204" pitchFamily="18" charset="0"/>
              <a:ea typeface="Cambria" panose="02040503050406030204" pitchFamily="18" charset="0"/>
            </a:endParaRPr>
          </a:p>
          <a:p>
            <a:pPr marL="285750" indent="-285750">
              <a:spcAft>
                <a:spcPts val="1200"/>
              </a:spcAft>
              <a:buFont typeface="Arial" panose="020B0604020202020204" pitchFamily="34" charset="0"/>
              <a:buChar char="•"/>
            </a:pPr>
            <a:r>
              <a:rPr lang="nl-NL" sz="1400">
                <a:latin typeface="Cambria" panose="02040503050406030204" pitchFamily="18" charset="0"/>
                <a:ea typeface="Cambria" panose="02040503050406030204" pitchFamily="18" charset="0"/>
              </a:rPr>
              <a:t>Groot, P. C., &amp; van Os, J. (2017). Literatuuronderzoek Richtlijnen. Ontwikkeling en rationaliteit van taperingstrips. blz. 28-35. </a:t>
            </a:r>
            <a:r>
              <a:rPr lang="nl-NL" sz="1400">
                <a:latin typeface="Cambria" panose="02040503050406030204" pitchFamily="18" charset="0"/>
                <a:ea typeface="Cambria" panose="02040503050406030204" pitchFamily="18" charset="0"/>
                <a:hlinkClick r:id="rId5"/>
              </a:rPr>
              <a:t>www.bit.ly/2kfbVx9</a:t>
            </a:r>
            <a:endParaRPr lang="nl-NL" sz="1400">
              <a:latin typeface="Cambria" panose="02040503050406030204" pitchFamily="18" charset="0"/>
              <a:ea typeface="Cambria" panose="02040503050406030204" pitchFamily="18" charset="0"/>
            </a:endParaRPr>
          </a:p>
          <a:p>
            <a:pPr marL="285750" indent="-285750">
              <a:spcAft>
                <a:spcPts val="1200"/>
              </a:spcAft>
              <a:buFont typeface="Arial" panose="020B0604020202020204" pitchFamily="34" charset="0"/>
              <a:buChar char="•"/>
            </a:pPr>
            <a:r>
              <a:rPr lang="nl-NL" sz="1400">
                <a:latin typeface="Cambria" panose="02040503050406030204" pitchFamily="18" charset="0"/>
                <a:ea typeface="Cambria" panose="02040503050406030204" pitchFamily="18" charset="0"/>
              </a:rPr>
              <a:t>Groot, P. C. (2014). Onttrekkingsverschijnselen voorkomen bij de afbouw van antidepressiva: het nut van taperingstrips. Psyfar, 9(3), 18-26. </a:t>
            </a:r>
            <a:r>
              <a:rPr lang="nl-NL" sz="1400">
                <a:latin typeface="Cambria" panose="02040503050406030204" pitchFamily="18" charset="0"/>
                <a:ea typeface="Cambria" panose="02040503050406030204" pitchFamily="18" charset="0"/>
                <a:hlinkClick r:id="rId6"/>
              </a:rPr>
              <a:t>www.bit.ly/29UjNh6</a:t>
            </a:r>
            <a:r>
              <a:rPr lang="nl-NL" sz="1400">
                <a:latin typeface="Cambria" panose="02040503050406030204" pitchFamily="18" charset="0"/>
                <a:ea typeface="Cambria" panose="02040503050406030204" pitchFamily="18" charset="0"/>
              </a:rPr>
              <a:t> </a:t>
            </a:r>
          </a:p>
          <a:p>
            <a:pPr marL="285750" indent="-285750">
              <a:spcAft>
                <a:spcPts val="1200"/>
              </a:spcAft>
              <a:buFont typeface="Arial" panose="020B0604020202020204" pitchFamily="34" charset="0"/>
              <a:buChar char="•"/>
            </a:pPr>
            <a:r>
              <a:rPr lang="nl-NL" sz="1400">
                <a:latin typeface="Cambria" panose="02040503050406030204" pitchFamily="18" charset="0"/>
                <a:ea typeface="Cambria" panose="02040503050406030204" pitchFamily="18" charset="0"/>
              </a:rPr>
              <a:t>Groot, P. C., &amp; Consensusgroep. (2013). Taperingstrips voor paroxetine en venlafaxine. Tijdschrift voor Psychiatrie, 55(10), 789-794. </a:t>
            </a:r>
            <a:r>
              <a:rPr lang="nl-NL" sz="1400">
                <a:latin typeface="Cambria" panose="02040503050406030204" pitchFamily="18" charset="0"/>
                <a:ea typeface="Cambria" panose="02040503050406030204" pitchFamily="18" charset="0"/>
                <a:hlinkClick r:id="rId7"/>
              </a:rPr>
              <a:t>www.bit.ly/29IS8fN</a:t>
            </a:r>
            <a:endParaRPr lang="nl-NL" sz="1400">
              <a:latin typeface="Cambria" panose="02040503050406030204" pitchFamily="18" charset="0"/>
              <a:ea typeface="Cambria" panose="02040503050406030204" pitchFamily="18" charset="0"/>
            </a:endParaRPr>
          </a:p>
          <a:p>
            <a:pPr marL="285750" indent="-285750">
              <a:spcAft>
                <a:spcPts val="1200"/>
              </a:spcAft>
              <a:buFont typeface="Arial" panose="020B0604020202020204" pitchFamily="34" charset="0"/>
              <a:buChar char="•"/>
            </a:pPr>
            <a:r>
              <a:rPr lang="nl-NL" sz="1400">
                <a:latin typeface="Cambria" panose="02040503050406030204" pitchFamily="18" charset="0"/>
                <a:ea typeface="Cambria" panose="02040503050406030204" pitchFamily="18" charset="0"/>
              </a:rPr>
              <a:t>Groot, P. C., &amp; van Ingen Schenau, J. (2013). Antidepressiva beter afbouwen. Pleidooi voor een richtlijn `afbouwen van antidepressiva’. Een knelpuntenanalyse. </a:t>
            </a:r>
            <a:r>
              <a:rPr lang="nl-NL" sz="1400">
                <a:latin typeface="Cambria" panose="02040503050406030204" pitchFamily="18" charset="0"/>
                <a:ea typeface="Cambria" panose="02040503050406030204" pitchFamily="18" charset="0"/>
                <a:hlinkClick r:id="rId8"/>
              </a:rPr>
              <a:t>www.bit.ly/2dqiDNk</a:t>
            </a:r>
            <a:r>
              <a:rPr lang="nl-NL" sz="1400">
                <a:latin typeface="Cambria" panose="02040503050406030204" pitchFamily="18" charset="0"/>
                <a:ea typeface="Cambria" panose="02040503050406030204" pitchFamily="18" charset="0"/>
              </a:rPr>
              <a:t>  </a:t>
            </a:r>
          </a:p>
          <a:p>
            <a:pPr marL="285750" indent="-285750">
              <a:spcAft>
                <a:spcPts val="1200"/>
              </a:spcAft>
              <a:buFont typeface="Arial" panose="020B0604020202020204" pitchFamily="34" charset="0"/>
              <a:buChar char="•"/>
            </a:pPr>
            <a:r>
              <a:rPr lang="nl-NL" sz="1400">
                <a:latin typeface="Cambria" panose="02040503050406030204" pitchFamily="18" charset="0"/>
                <a:ea typeface="Cambria" panose="02040503050406030204" pitchFamily="18" charset="0"/>
              </a:rPr>
              <a:t> Groot, P.C. (2011). Antidepressiva: een vergeten pil. </a:t>
            </a:r>
            <a:r>
              <a:rPr lang="nl-NL" sz="1400">
                <a:latin typeface="Cambria" panose="02040503050406030204" pitchFamily="18" charset="0"/>
                <a:ea typeface="Cambria" panose="02040503050406030204" pitchFamily="18" charset="0"/>
                <a:hlinkClick r:id="rId9"/>
              </a:rPr>
              <a:t>www.bit.ly/2cEPtrM</a:t>
            </a:r>
            <a:r>
              <a:rPr lang="nl-NL" sz="1400">
                <a:latin typeface="Cambria" panose="02040503050406030204" pitchFamily="18" charset="0"/>
                <a:ea typeface="Cambria" panose="02040503050406030204" pitchFamily="18" charset="0"/>
              </a:rPr>
              <a:t>   </a:t>
            </a:r>
          </a:p>
          <a:p>
            <a:pPr marL="285750" indent="-285750">
              <a:spcAft>
                <a:spcPts val="1200"/>
              </a:spcAft>
              <a:buFont typeface="Arial" panose="020B0604020202020204" pitchFamily="34" charset="0"/>
              <a:buChar char="•"/>
            </a:pPr>
            <a:r>
              <a:rPr lang="nl-NL" sz="1400">
                <a:latin typeface="Cambria" panose="02040503050406030204" pitchFamily="18" charset="0"/>
                <a:ea typeface="Cambria" panose="02040503050406030204" pitchFamily="18" charset="0"/>
                <a:hlinkClick r:id="rId10"/>
              </a:rPr>
              <a:t>www.taperingstrip.nl</a:t>
            </a:r>
            <a:r>
              <a:rPr lang="nl-NL" sz="140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663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9CB77846-0C1A-49C4-93AE-E5F34FC5D749}"/>
              </a:ext>
            </a:extLst>
          </p:cNvPr>
          <p:cNvSpPr txBox="1">
            <a:spLocks noChangeArrowheads="1"/>
          </p:cNvSpPr>
          <p:nvPr/>
        </p:nvSpPr>
        <p:spPr bwMode="auto">
          <a:xfrm>
            <a:off x="258026" y="99285"/>
            <a:ext cx="7386698" cy="476153"/>
          </a:xfrm>
          <a:prstGeom prst="rect">
            <a:avLst/>
          </a:prstGeom>
          <a:noFill/>
          <a:ln w="9525">
            <a:noFill/>
            <a:miter lim="800000"/>
            <a:headEnd/>
            <a:tailEnd/>
          </a:ln>
        </p:spPr>
        <p:txBody>
          <a:bodyPr anchor="ctr"/>
          <a:lstStyle/>
          <a:p>
            <a:pPr>
              <a:spcAft>
                <a:spcPts val="1200"/>
              </a:spcAft>
              <a:defRPr/>
            </a:pPr>
            <a:r>
              <a:rPr lang="en-GB" sz="1600" spc="50">
                <a:solidFill>
                  <a:srgbClr val="0000FF"/>
                </a:solidFill>
                <a:latin typeface="Cambria" panose="02040503050406030204" pitchFamily="18" charset="0"/>
              </a:rPr>
              <a:t>onderbouwing</a:t>
            </a:r>
            <a:endParaRPr lang="en-GB" sz="1600" i="1" spc="50">
              <a:solidFill>
                <a:srgbClr val="0000FF"/>
              </a:solidFill>
              <a:latin typeface="Cambria" panose="02040503050406030204" pitchFamily="18" charset="0"/>
            </a:endParaRPr>
          </a:p>
        </p:txBody>
      </p:sp>
      <p:grpSp>
        <p:nvGrpSpPr>
          <p:cNvPr id="4" name="Group 3">
            <a:extLst>
              <a:ext uri="{FF2B5EF4-FFF2-40B4-BE49-F238E27FC236}">
                <a16:creationId xmlns:a16="http://schemas.microsoft.com/office/drawing/2014/main" id="{5221CC4F-FA9A-4FE6-BBC8-9EEA7B4E7779}"/>
              </a:ext>
            </a:extLst>
          </p:cNvPr>
          <p:cNvGrpSpPr/>
          <p:nvPr/>
        </p:nvGrpSpPr>
        <p:grpSpPr>
          <a:xfrm>
            <a:off x="174997" y="503430"/>
            <a:ext cx="8807556" cy="4365730"/>
            <a:chOff x="94812" y="742421"/>
            <a:chExt cx="8712428" cy="4318579"/>
          </a:xfrm>
        </p:grpSpPr>
        <p:pic>
          <p:nvPicPr>
            <p:cNvPr id="2" name="Picture 1">
              <a:extLst>
                <a:ext uri="{FF2B5EF4-FFF2-40B4-BE49-F238E27FC236}">
                  <a16:creationId xmlns:a16="http://schemas.microsoft.com/office/drawing/2014/main" id="{E31040FB-BB62-4AA0-84F4-7832E1AAEFF3}"/>
                </a:ext>
              </a:extLst>
            </p:cNvPr>
            <p:cNvPicPr>
              <a:picLocks noChangeAspect="1"/>
            </p:cNvPicPr>
            <p:nvPr/>
          </p:nvPicPr>
          <p:blipFill rotWithShape="1">
            <a:blip r:embed="rId3"/>
            <a:srcRect l="23982" t="34019" r="10937" b="4317"/>
            <a:stretch/>
          </p:blipFill>
          <p:spPr>
            <a:xfrm>
              <a:off x="94812" y="1076524"/>
              <a:ext cx="8712428" cy="3984476"/>
            </a:xfrm>
            <a:prstGeom prst="rect">
              <a:avLst/>
            </a:prstGeom>
            <a:ln>
              <a:noFill/>
            </a:ln>
          </p:spPr>
        </p:pic>
        <p:sp>
          <p:nvSpPr>
            <p:cNvPr id="49" name="Rectangle 48">
              <a:extLst>
                <a:ext uri="{FF2B5EF4-FFF2-40B4-BE49-F238E27FC236}">
                  <a16:creationId xmlns:a16="http://schemas.microsoft.com/office/drawing/2014/main" id="{F9F1DA58-ADDA-4656-8560-8DB2C8237095}"/>
                </a:ext>
              </a:extLst>
            </p:cNvPr>
            <p:cNvSpPr/>
            <p:nvPr/>
          </p:nvSpPr>
          <p:spPr>
            <a:xfrm>
              <a:off x="3794523" y="742421"/>
              <a:ext cx="1632146" cy="309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50">
                  <a:solidFill>
                    <a:srgbClr val="0000FF"/>
                  </a:solidFill>
                  <a:latin typeface="Cambria" panose="02040503050406030204" pitchFamily="18" charset="0"/>
                  <a:ea typeface="Cambria" panose="02040503050406030204" pitchFamily="18" charset="0"/>
                  <a:cs typeface="Verdana" panose="020B0604030504040204" pitchFamily="34" charset="0"/>
                </a:rPr>
                <a:t>5 maart 2019</a:t>
              </a:r>
            </a:p>
          </p:txBody>
        </p:sp>
      </p:grpSp>
      <p:sp>
        <p:nvSpPr>
          <p:cNvPr id="6" name="Oval 5">
            <a:extLst>
              <a:ext uri="{FF2B5EF4-FFF2-40B4-BE49-F238E27FC236}">
                <a16:creationId xmlns:a16="http://schemas.microsoft.com/office/drawing/2014/main" id="{E6FD2592-223D-435F-9131-979E0DCCAEBC}"/>
              </a:ext>
            </a:extLst>
          </p:cNvPr>
          <p:cNvSpPr/>
          <p:nvPr/>
        </p:nvSpPr>
        <p:spPr>
          <a:xfrm>
            <a:off x="4547290" y="4036596"/>
            <a:ext cx="2760376" cy="421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142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A0FD9F-9079-49ED-BBE2-F173AC0D47B6}"/>
              </a:ext>
            </a:extLst>
          </p:cNvPr>
          <p:cNvSpPr txBox="1">
            <a:spLocks noChangeArrowheads="1"/>
          </p:cNvSpPr>
          <p:nvPr/>
        </p:nvSpPr>
        <p:spPr bwMode="auto">
          <a:xfrm>
            <a:off x="251520" y="179929"/>
            <a:ext cx="7200800" cy="429092"/>
          </a:xfrm>
          <a:prstGeom prst="rect">
            <a:avLst/>
          </a:prstGeom>
          <a:noFill/>
          <a:ln w="9525">
            <a:noFill/>
            <a:miter lim="800000"/>
            <a:headEnd/>
            <a:tailEnd/>
          </a:ln>
        </p:spPr>
        <p:txBody>
          <a:bodyPr anchor="ctr"/>
          <a:lstStyle/>
          <a:p>
            <a:pPr>
              <a:spcAft>
                <a:spcPts val="1200"/>
              </a:spcAft>
              <a:defRPr/>
            </a:pPr>
            <a:r>
              <a:rPr lang="en-GB" spc="50">
                <a:solidFill>
                  <a:srgbClr val="0000FF"/>
                </a:solidFill>
                <a:latin typeface="Cambria" panose="02040503050406030204" pitchFamily="18" charset="0"/>
              </a:rPr>
              <a:t>Stoppen/afbouwen: wat zijn de belangrijkste problemen ?</a:t>
            </a:r>
          </a:p>
        </p:txBody>
      </p:sp>
      <p:sp>
        <p:nvSpPr>
          <p:cNvPr id="4" name="Rectangle 3">
            <a:extLst>
              <a:ext uri="{FF2B5EF4-FFF2-40B4-BE49-F238E27FC236}">
                <a16:creationId xmlns:a16="http://schemas.microsoft.com/office/drawing/2014/main" id="{9173D2D6-AFC3-4E41-B132-264B666E1257}"/>
              </a:ext>
            </a:extLst>
          </p:cNvPr>
          <p:cNvSpPr/>
          <p:nvPr/>
        </p:nvSpPr>
        <p:spPr>
          <a:xfrm>
            <a:off x="83406" y="980728"/>
            <a:ext cx="8977188" cy="2377574"/>
          </a:xfrm>
          <a:prstGeom prst="rect">
            <a:avLst/>
          </a:prstGeom>
          <a:noFill/>
          <a:ln>
            <a:noFill/>
          </a:ln>
        </p:spPr>
        <p:txBody>
          <a:bodyPr wrap="square">
            <a:spAutoFit/>
          </a:bodyPr>
          <a:lstStyle/>
          <a:p>
            <a:pPr marL="171450">
              <a:spcAft>
                <a:spcPts val="900"/>
              </a:spcAft>
              <a:tabLst>
                <a:tab pos="12831763" algn="r"/>
              </a:tabLst>
            </a:pPr>
            <a:r>
              <a:rPr lang="en-GB">
                <a:solidFill>
                  <a:srgbClr val="0000FF"/>
                </a:solidFill>
                <a:latin typeface="Cambria" panose="02040503050406030204" pitchFamily="18" charset="0"/>
              </a:rPr>
              <a:t>Onttrekkingsverschijnselen</a:t>
            </a:r>
            <a:r>
              <a:rPr lang="en-GB">
                <a:latin typeface="Cambria" panose="02040503050406030204" pitchFamily="18" charset="0"/>
              </a:rPr>
              <a:t> </a:t>
            </a:r>
          </a:p>
          <a:p>
            <a:pPr marL="171450">
              <a:spcAft>
                <a:spcPts val="900"/>
              </a:spcAft>
              <a:tabLst>
                <a:tab pos="12831763" algn="r"/>
              </a:tabLst>
            </a:pPr>
            <a:r>
              <a:rPr lang="en-GB">
                <a:latin typeface="Cambria" panose="02040503050406030204" pitchFamily="18" charset="0"/>
              </a:rPr>
              <a:t>Uiteenlopende klachten:</a:t>
            </a:r>
          </a:p>
          <a:p>
            <a:pPr marL="447675" lvl="1" indent="-266700">
              <a:spcAft>
                <a:spcPts val="900"/>
              </a:spcAft>
              <a:buFont typeface="Arial" panose="020B0604020202020204" pitchFamily="34" charset="0"/>
              <a:buChar char="•"/>
              <a:tabLst>
                <a:tab pos="12831763" algn="r"/>
              </a:tabLst>
            </a:pPr>
            <a:r>
              <a:rPr lang="en-GB">
                <a:latin typeface="Cambria" panose="02040503050406030204" pitchFamily="18" charset="0"/>
              </a:rPr>
              <a:t>somatisch: </a:t>
            </a:r>
            <a:br>
              <a:rPr lang="en-GB">
                <a:latin typeface="Cambria" panose="02040503050406030204" pitchFamily="18" charset="0"/>
              </a:rPr>
            </a:br>
            <a:r>
              <a:rPr lang="en-GB">
                <a:latin typeface="Cambria" panose="02040503050406030204" pitchFamily="18" charset="0"/>
              </a:rPr>
              <a:t>misselijkheid, diarree, braken, hoofdpijn, onprettige fysieke sensaties ('</a:t>
            </a:r>
            <a:r>
              <a:rPr lang="en-GB" i="1">
                <a:latin typeface="Cambria" panose="02040503050406030204" pitchFamily="18" charset="0"/>
              </a:rPr>
              <a:t>elektrische schokken</a:t>
            </a:r>
            <a:r>
              <a:rPr lang="en-GB">
                <a:latin typeface="Cambria" panose="02040503050406030204" pitchFamily="18" charset="0"/>
              </a:rPr>
              <a:t>'), smaakverlies, gewichtsverlies, zweten</a:t>
            </a:r>
          </a:p>
          <a:p>
            <a:pPr marL="447675" lvl="1" indent="-266700">
              <a:spcAft>
                <a:spcPts val="900"/>
              </a:spcAft>
              <a:buFont typeface="Arial" panose="020B0604020202020204" pitchFamily="34" charset="0"/>
              <a:buChar char="•"/>
              <a:tabLst>
                <a:tab pos="12831763" algn="r"/>
              </a:tabLst>
            </a:pPr>
            <a:r>
              <a:rPr lang="en-GB">
                <a:latin typeface="Cambria" panose="02040503050406030204" pitchFamily="18" charset="0"/>
              </a:rPr>
              <a:t>psychisch, emotioneel: </a:t>
            </a:r>
            <a:br>
              <a:rPr lang="en-GB">
                <a:latin typeface="Cambria" panose="02040503050406030204" pitchFamily="18" charset="0"/>
              </a:rPr>
            </a:br>
            <a:r>
              <a:rPr lang="en-GB">
                <a:latin typeface="Cambria" panose="02040503050406030204" pitchFamily="18" charset="0"/>
              </a:rPr>
              <a:t>angst, paniek, stemmingsveranderingen, irritatie, agitatie, suïcidaliteit</a:t>
            </a:r>
          </a:p>
        </p:txBody>
      </p:sp>
      <p:sp>
        <p:nvSpPr>
          <p:cNvPr id="5" name="Rectangle 4">
            <a:extLst>
              <a:ext uri="{FF2B5EF4-FFF2-40B4-BE49-F238E27FC236}">
                <a16:creationId xmlns:a16="http://schemas.microsoft.com/office/drawing/2014/main" id="{7834868A-ADCD-4BAB-B85D-53D314D37111}"/>
              </a:ext>
            </a:extLst>
          </p:cNvPr>
          <p:cNvSpPr/>
          <p:nvPr/>
        </p:nvSpPr>
        <p:spPr>
          <a:xfrm>
            <a:off x="83406" y="3789040"/>
            <a:ext cx="8977188" cy="1938992"/>
          </a:xfrm>
          <a:prstGeom prst="rect">
            <a:avLst/>
          </a:prstGeom>
          <a:noFill/>
          <a:ln>
            <a:noFill/>
          </a:ln>
        </p:spPr>
        <p:txBody>
          <a:bodyPr wrap="square">
            <a:spAutoFit/>
          </a:bodyPr>
          <a:lstStyle/>
          <a:p>
            <a:pPr marL="171450">
              <a:spcAft>
                <a:spcPts val="900"/>
              </a:spcAft>
              <a:tabLst>
                <a:tab pos="12831763" algn="r"/>
              </a:tabLst>
            </a:pPr>
            <a:r>
              <a:rPr lang="en-GB">
                <a:solidFill>
                  <a:srgbClr val="0000FF"/>
                </a:solidFill>
                <a:latin typeface="Cambria" panose="02040503050406030204" pitchFamily="18" charset="0"/>
              </a:rPr>
              <a:t>Gevolgen</a:t>
            </a:r>
          </a:p>
          <a:p>
            <a:pPr marL="457200" indent="-285750">
              <a:spcAft>
                <a:spcPts val="900"/>
              </a:spcAft>
              <a:buFont typeface="Arial" panose="020B0604020202020204" pitchFamily="34" charset="0"/>
              <a:buChar char="•"/>
              <a:tabLst>
                <a:tab pos="12831763" algn="r"/>
              </a:tabLst>
            </a:pPr>
            <a:r>
              <a:rPr lang="en-GB">
                <a:latin typeface="Cambria" panose="02040503050406030204" pitchFamily="18" charset="0"/>
              </a:rPr>
              <a:t>voortijdige terugval</a:t>
            </a:r>
          </a:p>
          <a:p>
            <a:pPr marL="457200" indent="-285750">
              <a:spcAft>
                <a:spcPts val="900"/>
              </a:spcAft>
              <a:buFont typeface="Arial" panose="020B0604020202020204" pitchFamily="34" charset="0"/>
              <a:buChar char="•"/>
              <a:tabLst>
                <a:tab pos="12831763" algn="r"/>
              </a:tabLst>
            </a:pPr>
            <a:r>
              <a:rPr lang="en-GB">
                <a:latin typeface="Cambria" panose="02040503050406030204" pitchFamily="18" charset="0"/>
              </a:rPr>
              <a:t>mislukte stoppogingen</a:t>
            </a:r>
          </a:p>
          <a:p>
            <a:pPr marL="457200" indent="-285750">
              <a:spcAft>
                <a:spcPts val="900"/>
              </a:spcAft>
              <a:buFont typeface="Arial" panose="020B0604020202020204" pitchFamily="34" charset="0"/>
              <a:buChar char="•"/>
              <a:tabLst>
                <a:tab pos="12831763" algn="r"/>
              </a:tabLst>
            </a:pPr>
            <a:r>
              <a:rPr lang="en-GB">
                <a:latin typeface="Cambria" panose="02040503050406030204" pitchFamily="18" charset="0"/>
              </a:rPr>
              <a:t>ontrekkingsverschijnselen ten onrechte geïnterpreteerd als terugval</a:t>
            </a:r>
          </a:p>
          <a:p>
            <a:pPr marL="457200" indent="-285750">
              <a:spcAft>
                <a:spcPts val="900"/>
              </a:spcAft>
              <a:buFont typeface="Arial" panose="020B0604020202020204" pitchFamily="34" charset="0"/>
              <a:buChar char="•"/>
              <a:tabLst>
                <a:tab pos="12831763" algn="r"/>
              </a:tabLst>
            </a:pPr>
            <a:r>
              <a:rPr lang="en-GB">
                <a:solidFill>
                  <a:srgbClr val="202020"/>
                </a:solidFill>
                <a:latin typeface="Cambria" panose="02040503050406030204" pitchFamily="18" charset="0"/>
              </a:rPr>
              <a:t>onnodig landurig medicijngebruik</a:t>
            </a:r>
            <a:endParaRPr lang="en-GB">
              <a:solidFill>
                <a:srgbClr val="0000FF"/>
              </a:solidFill>
              <a:latin typeface="Cambria" panose="02040503050406030204" pitchFamily="18" charset="0"/>
            </a:endParaRPr>
          </a:p>
        </p:txBody>
      </p:sp>
      <p:sp>
        <p:nvSpPr>
          <p:cNvPr id="6" name="Rectangle 5">
            <a:extLst>
              <a:ext uri="{FF2B5EF4-FFF2-40B4-BE49-F238E27FC236}">
                <a16:creationId xmlns:a16="http://schemas.microsoft.com/office/drawing/2014/main" id="{C7CD3E21-0A58-4177-BF0D-E3DADD777E90}"/>
              </a:ext>
            </a:extLst>
          </p:cNvPr>
          <p:cNvSpPr/>
          <p:nvPr/>
        </p:nvSpPr>
        <p:spPr>
          <a:xfrm>
            <a:off x="83406" y="6144979"/>
            <a:ext cx="8977188" cy="369332"/>
          </a:xfrm>
          <a:prstGeom prst="rect">
            <a:avLst/>
          </a:prstGeom>
          <a:noFill/>
          <a:ln>
            <a:noFill/>
          </a:ln>
        </p:spPr>
        <p:txBody>
          <a:bodyPr wrap="square">
            <a:spAutoFit/>
          </a:bodyPr>
          <a:lstStyle/>
          <a:p>
            <a:pPr marL="171450">
              <a:spcAft>
                <a:spcPts val="900"/>
              </a:spcAft>
              <a:tabLst>
                <a:tab pos="12831763" algn="r"/>
              </a:tabLst>
            </a:pPr>
            <a:r>
              <a:rPr lang="en-GB">
                <a:solidFill>
                  <a:srgbClr val="0000FF"/>
                </a:solidFill>
                <a:latin typeface="Cambria" panose="02040503050406030204" pitchFamily="18" charset="0"/>
              </a:rPr>
              <a:t>Vermijdbaar door geleidelijk af te bouwen</a:t>
            </a:r>
          </a:p>
        </p:txBody>
      </p:sp>
    </p:spTree>
    <p:extLst>
      <p:ext uri="{BB962C8B-B14F-4D97-AF65-F5344CB8AC3E}">
        <p14:creationId xmlns:p14="http://schemas.microsoft.com/office/powerpoint/2010/main" val="85870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FBE15DA-C956-4C1B-B0EA-788721F7B485}"/>
              </a:ext>
            </a:extLst>
          </p:cNvPr>
          <p:cNvSpPr/>
          <p:nvPr/>
        </p:nvSpPr>
        <p:spPr>
          <a:xfrm>
            <a:off x="323528" y="121978"/>
            <a:ext cx="8437261" cy="369332"/>
          </a:xfrm>
          <a:prstGeom prst="rect">
            <a:avLst/>
          </a:prstGeom>
          <a:noFill/>
          <a:ln>
            <a:noFill/>
          </a:ln>
        </p:spPr>
        <p:txBody>
          <a:bodyPr wrap="square">
            <a:spAutoFit/>
          </a:bodyPr>
          <a:lstStyle/>
          <a:p>
            <a:pPr marL="171450">
              <a:spcAft>
                <a:spcPts val="600"/>
              </a:spcAft>
              <a:tabLst>
                <a:tab pos="12831763" algn="r"/>
              </a:tabLst>
            </a:pPr>
            <a:r>
              <a:rPr lang="en-GB">
                <a:solidFill>
                  <a:srgbClr val="0000FF"/>
                </a:solidFill>
                <a:latin typeface="Cambria" panose="02040503050406030204" pitchFamily="18" charset="0"/>
              </a:rPr>
              <a:t>&gt; 3 miljoen gebruikers</a:t>
            </a:r>
          </a:p>
        </p:txBody>
      </p:sp>
      <p:sp>
        <p:nvSpPr>
          <p:cNvPr id="32" name="Rectangle 31">
            <a:extLst>
              <a:ext uri="{FF2B5EF4-FFF2-40B4-BE49-F238E27FC236}">
                <a16:creationId xmlns:a16="http://schemas.microsoft.com/office/drawing/2014/main" id="{B8BC59BA-91E1-458F-9F4D-675D856805EA}"/>
              </a:ext>
            </a:extLst>
          </p:cNvPr>
          <p:cNvSpPr/>
          <p:nvPr/>
        </p:nvSpPr>
        <p:spPr>
          <a:xfrm>
            <a:off x="6392707" y="700052"/>
            <a:ext cx="2592288" cy="1431161"/>
          </a:xfrm>
          <a:prstGeom prst="rect">
            <a:avLst/>
          </a:prstGeom>
          <a:noFill/>
          <a:ln>
            <a:noFill/>
          </a:ln>
        </p:spPr>
        <p:txBody>
          <a:bodyPr wrap="square">
            <a:spAutoFit/>
          </a:bodyPr>
          <a:lstStyle/>
          <a:p>
            <a:pPr marL="171450">
              <a:spcAft>
                <a:spcPts val="600"/>
              </a:spcAft>
              <a:tabLst>
                <a:tab pos="12831763" algn="r"/>
              </a:tabLst>
            </a:pPr>
            <a:r>
              <a:rPr lang="en-GB">
                <a:solidFill>
                  <a:srgbClr val="0000FF"/>
                </a:solidFill>
                <a:latin typeface="Cambria" panose="02040503050406030204" pitchFamily="18" charset="0"/>
              </a:rPr>
              <a:t>andere medicijnen</a:t>
            </a:r>
          </a:p>
          <a:p>
            <a:pPr marL="457200" indent="-285750">
              <a:spcAft>
                <a:spcPts val="600"/>
              </a:spcAft>
              <a:buFont typeface="Arial" panose="020B0604020202020204" pitchFamily="34" charset="0"/>
              <a:buChar char="•"/>
              <a:tabLst>
                <a:tab pos="12831763" algn="r"/>
              </a:tabLst>
            </a:pPr>
            <a:r>
              <a:rPr lang="en-GB">
                <a:solidFill>
                  <a:srgbClr val="202020"/>
                </a:solidFill>
                <a:latin typeface="Cambria" panose="02040503050406030204" pitchFamily="18" charset="0"/>
              </a:rPr>
              <a:t>anti-epileptica</a:t>
            </a:r>
          </a:p>
          <a:p>
            <a:pPr marL="457200" indent="-285750">
              <a:spcAft>
                <a:spcPts val="600"/>
              </a:spcAft>
              <a:buFont typeface="Arial" panose="020B0604020202020204" pitchFamily="34" charset="0"/>
              <a:buChar char="•"/>
              <a:tabLst>
                <a:tab pos="12831763" algn="r"/>
              </a:tabLst>
            </a:pPr>
            <a:r>
              <a:rPr lang="en-GB">
                <a:solidFill>
                  <a:srgbClr val="202020"/>
                </a:solidFill>
                <a:latin typeface="Cambria" panose="02040503050406030204" pitchFamily="18" charset="0"/>
              </a:rPr>
              <a:t>maagzuurremmers</a:t>
            </a:r>
          </a:p>
          <a:p>
            <a:pPr marL="457200" indent="-285750">
              <a:spcAft>
                <a:spcPts val="600"/>
              </a:spcAft>
              <a:buFont typeface="Arial" panose="020B0604020202020204" pitchFamily="34" charset="0"/>
              <a:buChar char="•"/>
              <a:tabLst>
                <a:tab pos="12831763" algn="r"/>
              </a:tabLst>
            </a:pPr>
            <a:r>
              <a:rPr lang="en-GB">
                <a:solidFill>
                  <a:srgbClr val="202020"/>
                </a:solidFill>
                <a:latin typeface="Cambria" panose="02040503050406030204" pitchFamily="18" charset="0"/>
              </a:rPr>
              <a:t>. . . .</a:t>
            </a:r>
            <a:r>
              <a:rPr lang="en-GB">
                <a:solidFill>
                  <a:srgbClr val="0000FF"/>
                </a:solidFill>
                <a:latin typeface="Cambria" panose="02040503050406030204" pitchFamily="18" charset="0"/>
              </a:rPr>
              <a:t> </a:t>
            </a:r>
          </a:p>
        </p:txBody>
      </p:sp>
      <p:grpSp>
        <p:nvGrpSpPr>
          <p:cNvPr id="2" name="Group 1">
            <a:extLst>
              <a:ext uri="{FF2B5EF4-FFF2-40B4-BE49-F238E27FC236}">
                <a16:creationId xmlns:a16="http://schemas.microsoft.com/office/drawing/2014/main" id="{3A0A2086-7E62-4BCA-800A-773A734A26E4}"/>
              </a:ext>
            </a:extLst>
          </p:cNvPr>
          <p:cNvGrpSpPr/>
          <p:nvPr/>
        </p:nvGrpSpPr>
        <p:grpSpPr>
          <a:xfrm>
            <a:off x="323528" y="620688"/>
            <a:ext cx="6041538" cy="5831235"/>
            <a:chOff x="323528" y="694109"/>
            <a:chExt cx="6041538" cy="5831235"/>
          </a:xfrm>
        </p:grpSpPr>
        <p:grpSp>
          <p:nvGrpSpPr>
            <p:cNvPr id="16" name="Group 15">
              <a:extLst>
                <a:ext uri="{FF2B5EF4-FFF2-40B4-BE49-F238E27FC236}">
                  <a16:creationId xmlns:a16="http://schemas.microsoft.com/office/drawing/2014/main" id="{9B877578-875F-4528-A8CB-FC9A28CF25EA}"/>
                </a:ext>
              </a:extLst>
            </p:cNvPr>
            <p:cNvGrpSpPr/>
            <p:nvPr/>
          </p:nvGrpSpPr>
          <p:grpSpPr>
            <a:xfrm>
              <a:off x="323528" y="694109"/>
              <a:ext cx="6041538" cy="5831235"/>
              <a:chOff x="10959634" y="2694935"/>
              <a:chExt cx="8900796" cy="8590963"/>
            </a:xfrm>
          </p:grpSpPr>
          <p:pic>
            <p:nvPicPr>
              <p:cNvPr id="20" name="Picture 19">
                <a:extLst>
                  <a:ext uri="{FF2B5EF4-FFF2-40B4-BE49-F238E27FC236}">
                    <a16:creationId xmlns:a16="http://schemas.microsoft.com/office/drawing/2014/main" id="{E78B762C-65AA-4E3C-8F2B-972E9F4D08A1}"/>
                  </a:ext>
                </a:extLst>
              </p:cNvPr>
              <p:cNvPicPr>
                <a:picLocks noChangeAspect="1"/>
              </p:cNvPicPr>
              <p:nvPr/>
            </p:nvPicPr>
            <p:blipFill rotWithShape="1">
              <a:blip r:embed="rId3"/>
              <a:srcRect l="25612" t="7761" r="16077" b="511"/>
              <a:stretch/>
            </p:blipFill>
            <p:spPr>
              <a:xfrm>
                <a:off x="10959634" y="2694935"/>
                <a:ext cx="8900796" cy="8590963"/>
              </a:xfrm>
              <a:prstGeom prst="rect">
                <a:avLst/>
              </a:prstGeom>
              <a:ln>
                <a:noFill/>
              </a:ln>
            </p:spPr>
          </p:pic>
          <p:grpSp>
            <p:nvGrpSpPr>
              <p:cNvPr id="21" name="Group 20">
                <a:extLst>
                  <a:ext uri="{FF2B5EF4-FFF2-40B4-BE49-F238E27FC236}">
                    <a16:creationId xmlns:a16="http://schemas.microsoft.com/office/drawing/2014/main" id="{08FF4CFD-819A-4892-AF06-9D5354D2EB6E}"/>
                  </a:ext>
                </a:extLst>
              </p:cNvPr>
              <p:cNvGrpSpPr/>
              <p:nvPr/>
            </p:nvGrpSpPr>
            <p:grpSpPr>
              <a:xfrm>
                <a:off x="10959635" y="4216732"/>
                <a:ext cx="8345390" cy="5415131"/>
                <a:chOff x="10959635" y="4216732"/>
                <a:chExt cx="8345390" cy="5415131"/>
              </a:xfrm>
            </p:grpSpPr>
            <p:sp>
              <p:nvSpPr>
                <p:cNvPr id="22" name="Rectangle 21">
                  <a:extLst>
                    <a:ext uri="{FF2B5EF4-FFF2-40B4-BE49-F238E27FC236}">
                      <a16:creationId xmlns:a16="http://schemas.microsoft.com/office/drawing/2014/main" id="{E9E5D834-FE7F-48A3-BC3C-4F737570A92B}"/>
                    </a:ext>
                  </a:extLst>
                </p:cNvPr>
                <p:cNvSpPr/>
                <p:nvPr/>
              </p:nvSpPr>
              <p:spPr>
                <a:xfrm>
                  <a:off x="11084042" y="6380025"/>
                  <a:ext cx="3030873" cy="78386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id="{4A69CC5D-902D-4F23-B54E-457C0A23F564}"/>
                    </a:ext>
                  </a:extLst>
                </p:cNvPr>
                <p:cNvSpPr/>
                <p:nvPr/>
              </p:nvSpPr>
              <p:spPr>
                <a:xfrm>
                  <a:off x="10959635" y="6365511"/>
                  <a:ext cx="3342581" cy="758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spc="300">
                      <a:solidFill>
                        <a:srgbClr val="0000FF"/>
                      </a:solidFill>
                      <a:latin typeface="Cambria" panose="02040503050406030204" pitchFamily="18" charset="0"/>
                      <a:ea typeface="Cambria" panose="02040503050406030204" pitchFamily="18" charset="0"/>
                    </a:rPr>
                    <a:t>antipsychotica</a:t>
                  </a:r>
                </a:p>
                <a:p>
                  <a:pPr algn="ctr"/>
                  <a:r>
                    <a:rPr lang="en-GB" sz="1400">
                      <a:solidFill>
                        <a:schemeClr val="tx1"/>
                      </a:solidFill>
                      <a:latin typeface="Cambria" panose="02040503050406030204" pitchFamily="18" charset="0"/>
                      <a:ea typeface="Cambria" panose="02040503050406030204" pitchFamily="18" charset="0"/>
                    </a:rPr>
                    <a:t>325.590 (haloperidol)</a:t>
                  </a:r>
                </a:p>
              </p:txBody>
            </p:sp>
            <p:sp>
              <p:nvSpPr>
                <p:cNvPr id="24" name="Rectangle 23">
                  <a:extLst>
                    <a:ext uri="{FF2B5EF4-FFF2-40B4-BE49-F238E27FC236}">
                      <a16:creationId xmlns:a16="http://schemas.microsoft.com/office/drawing/2014/main" id="{72D3D759-DA85-4014-A943-00B6BC7BFA6E}"/>
                    </a:ext>
                  </a:extLst>
                </p:cNvPr>
                <p:cNvSpPr/>
                <p:nvPr/>
              </p:nvSpPr>
              <p:spPr>
                <a:xfrm>
                  <a:off x="12477021" y="8606788"/>
                  <a:ext cx="3544246" cy="102507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665FB1D1-7293-4D5A-8848-251087F016A3}"/>
                    </a:ext>
                  </a:extLst>
                </p:cNvPr>
                <p:cNvSpPr/>
                <p:nvPr/>
              </p:nvSpPr>
              <p:spPr>
                <a:xfrm>
                  <a:off x="12477021" y="8561460"/>
                  <a:ext cx="3643814" cy="1025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rgbClr val="0000FF"/>
                      </a:solidFill>
                      <a:latin typeface="Cambria" panose="02040503050406030204" pitchFamily="18" charset="0"/>
                      <a:ea typeface="Cambria" panose="02040503050406030204" pitchFamily="18" charset="0"/>
                    </a:rPr>
                    <a:t>antidepressiva</a:t>
                  </a:r>
                </a:p>
                <a:p>
                  <a:pPr algn="ctr"/>
                  <a:r>
                    <a:rPr lang="en-GB" sz="1400">
                      <a:solidFill>
                        <a:schemeClr val="tx1"/>
                      </a:solidFill>
                      <a:latin typeface="Cambria" panose="02040503050406030204" pitchFamily="18" charset="0"/>
                      <a:ea typeface="Cambria" panose="02040503050406030204" pitchFamily="18" charset="0"/>
                    </a:rPr>
                    <a:t>1.028.000 (paroxetine)</a:t>
                  </a:r>
                </a:p>
              </p:txBody>
            </p:sp>
            <p:sp>
              <p:nvSpPr>
                <p:cNvPr id="26" name="Rectangle 25">
                  <a:extLst>
                    <a:ext uri="{FF2B5EF4-FFF2-40B4-BE49-F238E27FC236}">
                      <a16:creationId xmlns:a16="http://schemas.microsoft.com/office/drawing/2014/main" id="{7B799F46-460E-4BFD-BF6A-CA0EBDC22D9A}"/>
                    </a:ext>
                  </a:extLst>
                </p:cNvPr>
                <p:cNvSpPr/>
                <p:nvPr/>
              </p:nvSpPr>
              <p:spPr>
                <a:xfrm>
                  <a:off x="15903315" y="6148506"/>
                  <a:ext cx="3339053" cy="1004799"/>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Cambria" panose="02040503050406030204" pitchFamily="18" charset="0"/>
                    <a:ea typeface="Cambria" panose="02040503050406030204" pitchFamily="18" charset="0"/>
                  </a:endParaRPr>
                </a:p>
              </p:txBody>
            </p:sp>
            <p:sp>
              <p:nvSpPr>
                <p:cNvPr id="27" name="Rectangle 26">
                  <a:extLst>
                    <a:ext uri="{FF2B5EF4-FFF2-40B4-BE49-F238E27FC236}">
                      <a16:creationId xmlns:a16="http://schemas.microsoft.com/office/drawing/2014/main" id="{C3F0998F-28D6-4B87-99E6-502262A7549F}"/>
                    </a:ext>
                  </a:extLst>
                </p:cNvPr>
                <p:cNvSpPr/>
                <p:nvPr/>
              </p:nvSpPr>
              <p:spPr>
                <a:xfrm>
                  <a:off x="15840657" y="6092772"/>
                  <a:ext cx="3464368" cy="1013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rgbClr val="0000FF"/>
                      </a:solidFill>
                      <a:latin typeface="Cambria" panose="02040503050406030204" pitchFamily="18" charset="0"/>
                      <a:ea typeface="Cambria" panose="02040503050406030204" pitchFamily="18" charset="0"/>
                    </a:rPr>
                    <a:t>analgetica</a:t>
                  </a:r>
                </a:p>
                <a:p>
                  <a:pPr algn="ctr"/>
                  <a:r>
                    <a:rPr lang="en-GB" sz="1400">
                      <a:solidFill>
                        <a:schemeClr val="tx1"/>
                      </a:solidFill>
                      <a:latin typeface="Cambria" panose="02040503050406030204" pitchFamily="18" charset="0"/>
                      <a:ea typeface="Cambria" panose="02040503050406030204" pitchFamily="18" charset="0"/>
                    </a:rPr>
                    <a:t>1.367.000 (oxycodon)</a:t>
                  </a:r>
                </a:p>
              </p:txBody>
            </p:sp>
            <p:sp>
              <p:nvSpPr>
                <p:cNvPr id="28" name="Rectangle 27">
                  <a:extLst>
                    <a:ext uri="{FF2B5EF4-FFF2-40B4-BE49-F238E27FC236}">
                      <a16:creationId xmlns:a16="http://schemas.microsoft.com/office/drawing/2014/main" id="{2A646406-77B0-425B-88F6-474FCEBD152F}"/>
                    </a:ext>
                  </a:extLst>
                </p:cNvPr>
                <p:cNvSpPr/>
                <p:nvPr/>
              </p:nvSpPr>
              <p:spPr>
                <a:xfrm>
                  <a:off x="12477021" y="4273882"/>
                  <a:ext cx="2694755" cy="97206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Cambria" panose="02040503050406030204" pitchFamily="18" charset="0"/>
                    <a:ea typeface="Cambria" panose="02040503050406030204" pitchFamily="18" charset="0"/>
                  </a:endParaRPr>
                </a:p>
              </p:txBody>
            </p:sp>
            <p:sp>
              <p:nvSpPr>
                <p:cNvPr id="29" name="Rectangle 28">
                  <a:extLst>
                    <a:ext uri="{FF2B5EF4-FFF2-40B4-BE49-F238E27FC236}">
                      <a16:creationId xmlns:a16="http://schemas.microsoft.com/office/drawing/2014/main" id="{5115D063-17EF-4466-81D1-288B2BE24182}"/>
                    </a:ext>
                  </a:extLst>
                </p:cNvPr>
                <p:cNvSpPr/>
                <p:nvPr/>
              </p:nvSpPr>
              <p:spPr>
                <a:xfrm>
                  <a:off x="12436299" y="4216732"/>
                  <a:ext cx="2776199" cy="97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rgbClr val="0000FF"/>
                      </a:solidFill>
                      <a:latin typeface="Cambria" panose="02040503050406030204" pitchFamily="18" charset="0"/>
                      <a:ea typeface="Cambria" panose="02040503050406030204" pitchFamily="18" charset="0"/>
                    </a:rPr>
                    <a:t>sedativa</a:t>
                  </a:r>
                </a:p>
                <a:p>
                  <a:pPr algn="ctr"/>
                  <a:r>
                    <a:rPr lang="en-GB" sz="1400">
                      <a:solidFill>
                        <a:schemeClr val="tx1"/>
                      </a:solidFill>
                      <a:latin typeface="Cambria" panose="02040503050406030204" pitchFamily="18" charset="0"/>
                      <a:ea typeface="Cambria" panose="02040503050406030204" pitchFamily="18" charset="0"/>
                    </a:rPr>
                    <a:t>561.308 (benzo's)</a:t>
                  </a:r>
                </a:p>
              </p:txBody>
            </p:sp>
          </p:grpSp>
        </p:grpSp>
        <p:sp>
          <p:nvSpPr>
            <p:cNvPr id="30" name="Rectangle 29">
              <a:extLst>
                <a:ext uri="{FF2B5EF4-FFF2-40B4-BE49-F238E27FC236}">
                  <a16:creationId xmlns:a16="http://schemas.microsoft.com/office/drawing/2014/main" id="{525964B7-AF54-4396-A15E-6C546E6D66B5}"/>
                </a:ext>
              </a:extLst>
            </p:cNvPr>
            <p:cNvSpPr/>
            <p:nvPr/>
          </p:nvSpPr>
          <p:spPr>
            <a:xfrm>
              <a:off x="395536" y="5733256"/>
              <a:ext cx="1512168" cy="738664"/>
            </a:xfrm>
            <a:prstGeom prst="rect">
              <a:avLst/>
            </a:prstGeom>
          </p:spPr>
          <p:txBody>
            <a:bodyPr wrap="square">
              <a:spAutoFit/>
            </a:bodyPr>
            <a:lstStyle/>
            <a:p>
              <a:pPr>
                <a:tabLst>
                  <a:tab pos="12831763" algn="r"/>
                </a:tabLst>
              </a:pPr>
              <a:r>
                <a:rPr lang="en-GB" sz="1400">
                  <a:latin typeface="Cambria" panose="02040503050406030204" pitchFamily="18" charset="0"/>
                </a:rPr>
                <a:t>Bron: </a:t>
              </a:r>
              <a:br>
                <a:rPr lang="en-GB" sz="1400">
                  <a:latin typeface="Cambria" panose="02040503050406030204" pitchFamily="18" charset="0"/>
                </a:rPr>
              </a:br>
              <a:r>
                <a:rPr lang="en-GB" sz="1400">
                  <a:latin typeface="Cambria" panose="02040503050406030204" pitchFamily="18" charset="0"/>
                </a:rPr>
                <a:t>Zorginstituut </a:t>
              </a:r>
              <a:br>
                <a:rPr lang="en-GB" sz="1400">
                  <a:latin typeface="Cambria" panose="02040503050406030204" pitchFamily="18" charset="0"/>
                </a:rPr>
              </a:br>
              <a:r>
                <a:rPr lang="en-GB" sz="1400">
                  <a:latin typeface="Cambria" panose="02040503050406030204" pitchFamily="18" charset="0"/>
                </a:rPr>
                <a:t>GIP database </a:t>
              </a:r>
            </a:p>
          </p:txBody>
        </p:sp>
        <p:sp>
          <p:nvSpPr>
            <p:cNvPr id="33" name="Rectangle 32">
              <a:extLst>
                <a:ext uri="{FF2B5EF4-FFF2-40B4-BE49-F238E27FC236}">
                  <a16:creationId xmlns:a16="http://schemas.microsoft.com/office/drawing/2014/main" id="{E260CFC6-AB75-4936-8C5F-142E2D2AE8AB}"/>
                </a:ext>
              </a:extLst>
            </p:cNvPr>
            <p:cNvSpPr/>
            <p:nvPr/>
          </p:nvSpPr>
          <p:spPr>
            <a:xfrm>
              <a:off x="323528" y="807095"/>
              <a:ext cx="1152128" cy="461665"/>
            </a:xfrm>
            <a:prstGeom prst="rect">
              <a:avLst/>
            </a:prstGeom>
            <a:noFill/>
            <a:ln>
              <a:noFill/>
            </a:ln>
          </p:spPr>
          <p:txBody>
            <a:bodyPr wrap="square">
              <a:spAutoFit/>
            </a:bodyPr>
            <a:lstStyle/>
            <a:p>
              <a:pPr marL="171450">
                <a:spcAft>
                  <a:spcPts val="600"/>
                </a:spcAft>
                <a:tabLst>
                  <a:tab pos="12831763" algn="r"/>
                </a:tabLst>
              </a:pPr>
              <a:r>
                <a:rPr lang="en-GB" sz="2400">
                  <a:solidFill>
                    <a:srgbClr val="0000FF"/>
                  </a:solidFill>
                  <a:latin typeface="Cambria" panose="02040503050406030204" pitchFamily="18" charset="0"/>
                </a:rPr>
                <a:t>2017</a:t>
              </a:r>
            </a:p>
          </p:txBody>
        </p:sp>
      </p:grpSp>
    </p:spTree>
    <p:extLst>
      <p:ext uri="{BB962C8B-B14F-4D97-AF65-F5344CB8AC3E}">
        <p14:creationId xmlns:p14="http://schemas.microsoft.com/office/powerpoint/2010/main" val="2002153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1">
            <a:extLst>
              <a:ext uri="{FF2B5EF4-FFF2-40B4-BE49-F238E27FC236}">
                <a16:creationId xmlns:a16="http://schemas.microsoft.com/office/drawing/2014/main" id="{E98E5ED5-9615-4BB9-93AA-80B7CB833121}"/>
              </a:ext>
            </a:extLst>
          </p:cNvPr>
          <p:cNvPicPr/>
          <p:nvPr/>
        </p:nvPicPr>
        <p:blipFill rotWithShape="1">
          <a:blip r:embed="rId3">
            <a:extLst>
              <a:ext uri="{28A0092B-C50C-407E-A947-70E740481C1C}">
                <a14:useLocalDpi xmlns:a14="http://schemas.microsoft.com/office/drawing/2010/main" val="0"/>
              </a:ext>
            </a:extLst>
          </a:blip>
          <a:srcRect b="4115"/>
          <a:stretch/>
        </p:blipFill>
        <p:spPr>
          <a:xfrm>
            <a:off x="827584" y="565004"/>
            <a:ext cx="7704856" cy="6278602"/>
          </a:xfrm>
          <a:prstGeom prst="rect">
            <a:avLst/>
          </a:prstGeom>
        </p:spPr>
      </p:pic>
      <p:sp>
        <p:nvSpPr>
          <p:cNvPr id="5" name="Rectangle 4">
            <a:extLst>
              <a:ext uri="{FF2B5EF4-FFF2-40B4-BE49-F238E27FC236}">
                <a16:creationId xmlns:a16="http://schemas.microsoft.com/office/drawing/2014/main" id="{B7AB2281-F5E1-4674-85FA-C29F7C67B776}"/>
              </a:ext>
            </a:extLst>
          </p:cNvPr>
          <p:cNvSpPr/>
          <p:nvPr/>
        </p:nvSpPr>
        <p:spPr>
          <a:xfrm>
            <a:off x="359024" y="116632"/>
            <a:ext cx="8389440" cy="369332"/>
          </a:xfrm>
          <a:prstGeom prst="rect">
            <a:avLst/>
          </a:prstGeom>
          <a:noFill/>
          <a:ln>
            <a:noFill/>
          </a:ln>
        </p:spPr>
        <p:txBody>
          <a:bodyPr wrap="square">
            <a:spAutoFit/>
          </a:bodyPr>
          <a:lstStyle/>
          <a:p>
            <a:pPr>
              <a:spcAft>
                <a:spcPts val="1200"/>
              </a:spcAft>
            </a:pPr>
            <a:r>
              <a:rPr lang="nl-NL">
                <a:solidFill>
                  <a:srgbClr val="0000FF"/>
                </a:solidFill>
                <a:latin typeface="Cambria" panose="02040503050406030204" pitchFamily="18" charset="0"/>
                <a:ea typeface="Cambria" panose="02040503050406030204" pitchFamily="18" charset="0"/>
              </a:rPr>
              <a:t>Opzoeken apotheekcijfers antidepressiva bij SFK</a:t>
            </a:r>
            <a:endParaRPr lang="nl-N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56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9981D5-0D86-4F58-B91F-0571CD9B265D}"/>
              </a:ext>
            </a:extLst>
          </p:cNvPr>
          <p:cNvSpPr/>
          <p:nvPr/>
        </p:nvSpPr>
        <p:spPr>
          <a:xfrm>
            <a:off x="83406" y="116632"/>
            <a:ext cx="8881082" cy="369332"/>
          </a:xfrm>
          <a:prstGeom prst="rect">
            <a:avLst/>
          </a:prstGeom>
          <a:noFill/>
          <a:ln>
            <a:noFill/>
          </a:ln>
        </p:spPr>
        <p:txBody>
          <a:bodyPr wrap="square">
            <a:spAutoFit/>
          </a:bodyPr>
          <a:lstStyle/>
          <a:p>
            <a:pPr marL="171450">
              <a:spcAft>
                <a:spcPts val="1800"/>
              </a:spcAft>
              <a:tabLst>
                <a:tab pos="12831763" algn="r"/>
              </a:tabLst>
            </a:pPr>
            <a:r>
              <a:rPr lang="en-GB">
                <a:solidFill>
                  <a:srgbClr val="0000FF"/>
                </a:solidFill>
                <a:latin typeface="Cambria" panose="02040503050406030204" pitchFamily="18" charset="0"/>
              </a:rPr>
              <a:t>Oorzaken van problemen bij stoppen/afbouwen</a:t>
            </a:r>
            <a:endParaRPr lang="en-GB">
              <a:latin typeface="Cambria" panose="02040503050406030204" pitchFamily="18" charset="0"/>
            </a:endParaRPr>
          </a:p>
        </p:txBody>
      </p:sp>
      <p:sp>
        <p:nvSpPr>
          <p:cNvPr id="14" name="Rectangle 13">
            <a:extLst>
              <a:ext uri="{FF2B5EF4-FFF2-40B4-BE49-F238E27FC236}">
                <a16:creationId xmlns:a16="http://schemas.microsoft.com/office/drawing/2014/main" id="{5C6B66B5-4B49-4D5A-ACC1-8C73C76FD42E}"/>
              </a:ext>
            </a:extLst>
          </p:cNvPr>
          <p:cNvSpPr/>
          <p:nvPr/>
        </p:nvSpPr>
        <p:spPr>
          <a:xfrm>
            <a:off x="83406" y="839028"/>
            <a:ext cx="8881082" cy="4678204"/>
          </a:xfrm>
          <a:prstGeom prst="rect">
            <a:avLst/>
          </a:prstGeom>
          <a:noFill/>
          <a:ln>
            <a:noFill/>
          </a:ln>
        </p:spPr>
        <p:txBody>
          <a:bodyPr wrap="square">
            <a:spAutoFit/>
          </a:bodyPr>
          <a:lstStyle/>
          <a:p>
            <a:pPr marL="514350" indent="-342900">
              <a:spcAft>
                <a:spcPts val="3000"/>
              </a:spcAft>
              <a:buFont typeface="+mj-lt"/>
              <a:buAutoNum type="arabicPeriod"/>
              <a:tabLst>
                <a:tab pos="12831763" algn="r"/>
              </a:tabLst>
            </a:pPr>
            <a:r>
              <a:rPr lang="en-GB">
                <a:latin typeface="Cambria" panose="02040503050406030204" pitchFamily="18" charset="0"/>
              </a:rPr>
              <a:t>Bij registratie van een medicijn hoeft niet te worden aangetoond of iemand na langdurig gebruik weer zonder problemen kan stoppen.</a:t>
            </a:r>
            <a:br>
              <a:rPr lang="en-GB">
                <a:latin typeface="Cambria" panose="02040503050406030204" pitchFamily="18" charset="0"/>
              </a:rPr>
            </a:br>
            <a:br>
              <a:rPr lang="en-GB">
                <a:latin typeface="Cambria" panose="02040503050406030204" pitchFamily="18" charset="0"/>
              </a:rPr>
            </a:br>
            <a:r>
              <a:rPr lang="en-GB">
                <a:solidFill>
                  <a:srgbClr val="0000FF"/>
                </a:solidFill>
                <a:latin typeface="Cambria" panose="02040503050406030204" pitchFamily="18" charset="0"/>
              </a:rPr>
              <a:t>. . . .  </a:t>
            </a:r>
            <a:r>
              <a:rPr lang="en-GB" i="1">
                <a:solidFill>
                  <a:srgbClr val="0000FF"/>
                </a:solidFill>
                <a:latin typeface="Cambria" panose="02040503050406030204" pitchFamily="18" charset="0"/>
              </a:rPr>
              <a:t>farmaceutische bedrijven mo</a:t>
            </a:r>
            <a:r>
              <a:rPr lang="nl-NL" i="1">
                <a:solidFill>
                  <a:srgbClr val="0000FF"/>
                </a:solidFill>
                <a:latin typeface="Cambria" panose="02040503050406030204" pitchFamily="18" charset="0"/>
              </a:rPr>
              <a:t>gen als het ware auto's leveren  </a:t>
            </a:r>
            <a:br>
              <a:rPr lang="nl-NL" i="1">
                <a:solidFill>
                  <a:srgbClr val="0000FF"/>
                </a:solidFill>
                <a:latin typeface="Cambria" panose="02040503050406030204" pitchFamily="18" charset="0"/>
              </a:rPr>
            </a:br>
            <a:r>
              <a:rPr lang="nl-NL" i="1">
                <a:solidFill>
                  <a:srgbClr val="0000FF"/>
                </a:solidFill>
                <a:latin typeface="Cambria" panose="02040503050406030204" pitchFamily="18" charset="0"/>
              </a:rPr>
              <a:t>        zonder dat ze hoeven aan te tonen of die wel een rem hebben  . . . .</a:t>
            </a:r>
            <a:endParaRPr lang="en-GB">
              <a:latin typeface="Cambria" panose="02040503050406030204" pitchFamily="18" charset="0"/>
            </a:endParaRPr>
          </a:p>
          <a:p>
            <a:pPr marL="514350" indent="-342900">
              <a:spcAft>
                <a:spcPts val="3000"/>
              </a:spcAft>
              <a:buFont typeface="+mj-lt"/>
              <a:buAutoNum type="arabicPeriod"/>
              <a:tabLst>
                <a:tab pos="12831763" algn="r"/>
              </a:tabLst>
            </a:pPr>
            <a:r>
              <a:rPr lang="nl-NL">
                <a:latin typeface="Cambria" panose="02040503050406030204" pitchFamily="18" charset="0"/>
              </a:rPr>
              <a:t>Artsen leren tijdens hun opleiding veel over het starten van behandelingen en het voorschrijven van medicijnen, maar weinig over stoppen/afbouwen.</a:t>
            </a:r>
          </a:p>
          <a:p>
            <a:pPr marL="514350" indent="-342900">
              <a:spcAft>
                <a:spcPts val="3000"/>
              </a:spcAft>
              <a:buFont typeface="+mj-lt"/>
              <a:buAutoNum type="arabicPeriod" startAt="3"/>
              <a:tabLst>
                <a:tab pos="12831763" algn="r"/>
              </a:tabLst>
            </a:pPr>
            <a:r>
              <a:rPr lang="en-GB">
                <a:latin typeface="Cambria" panose="02040503050406030204" pitchFamily="18" charset="0"/>
              </a:rPr>
              <a:t>Problemen bij stoppen/afbouwen zijn lang onderschat.</a:t>
            </a:r>
          </a:p>
          <a:p>
            <a:pPr marL="514350" indent="-342900">
              <a:spcAft>
                <a:spcPts val="3000"/>
              </a:spcAft>
              <a:buFont typeface="+mj-lt"/>
              <a:buAutoNum type="arabicPeriod" startAt="3"/>
              <a:tabLst>
                <a:tab pos="12831763" algn="r"/>
              </a:tabLst>
            </a:pPr>
            <a:r>
              <a:rPr lang="nl-NL">
                <a:latin typeface="Cambria" panose="02040503050406030204" pitchFamily="18" charset="0"/>
              </a:rPr>
              <a:t>Er is geen wetenschappelijke onderbouwing voor de juiste manier van stoppen/afbouwen.</a:t>
            </a:r>
            <a:endParaRPr lang="en-GB" baseline="30000">
              <a:latin typeface="Cambria" panose="02040503050406030204" pitchFamily="18" charset="0"/>
            </a:endParaRPr>
          </a:p>
          <a:p>
            <a:pPr marL="514350" indent="-342900">
              <a:spcAft>
                <a:spcPts val="3000"/>
              </a:spcAft>
              <a:buFont typeface="+mj-lt"/>
              <a:buAutoNum type="arabicPeriod" startAt="3"/>
              <a:tabLst>
                <a:tab pos="12831763" algn="r"/>
              </a:tabLst>
            </a:pPr>
            <a:r>
              <a:rPr lang="en-GB">
                <a:latin typeface="Cambria" panose="02040503050406030204" pitchFamily="18" charset="0"/>
              </a:rPr>
              <a:t>Richtlijnen schieten tekort.</a:t>
            </a:r>
            <a:endParaRPr lang="en-GB" baseline="30000">
              <a:latin typeface="Cambria" panose="02040503050406030204" pitchFamily="18" charset="0"/>
            </a:endParaRPr>
          </a:p>
        </p:txBody>
      </p:sp>
    </p:spTree>
    <p:extLst>
      <p:ext uri="{BB962C8B-B14F-4D97-AF65-F5344CB8AC3E}">
        <p14:creationId xmlns:p14="http://schemas.microsoft.com/office/powerpoint/2010/main" val="52536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9981D5-0D86-4F58-B91F-0571CD9B265D}"/>
              </a:ext>
            </a:extLst>
          </p:cNvPr>
          <p:cNvSpPr/>
          <p:nvPr/>
        </p:nvSpPr>
        <p:spPr>
          <a:xfrm>
            <a:off x="83406" y="636945"/>
            <a:ext cx="8881082" cy="646331"/>
          </a:xfrm>
          <a:prstGeom prst="rect">
            <a:avLst/>
          </a:prstGeom>
          <a:noFill/>
          <a:ln>
            <a:noFill/>
          </a:ln>
        </p:spPr>
        <p:txBody>
          <a:bodyPr wrap="square">
            <a:spAutoFit/>
          </a:bodyPr>
          <a:lstStyle/>
          <a:p>
            <a:pPr marL="514350" indent="-342900">
              <a:spcAft>
                <a:spcPts val="600"/>
              </a:spcAft>
              <a:buFont typeface="+mj-lt"/>
              <a:buAutoNum type="arabicPeriod" startAt="6"/>
              <a:tabLst>
                <a:tab pos="12831763" algn="r"/>
              </a:tabLst>
            </a:pPr>
            <a:r>
              <a:rPr lang="nl-NL">
                <a:latin typeface="Cambria" panose="02040503050406030204" pitchFamily="18" charset="0"/>
              </a:rPr>
              <a:t>Doseringen die voor verantwoord afbouwen nodig zijn niet beschikbaar of moeilijk te realisere</a:t>
            </a:r>
            <a:r>
              <a:rPr lang="en-GB">
                <a:latin typeface="Cambria" panose="02040503050406030204" pitchFamily="18" charset="0"/>
              </a:rPr>
              <a:t>n.</a:t>
            </a:r>
            <a:endParaRPr lang="en-GB">
              <a:solidFill>
                <a:srgbClr val="202020"/>
              </a:solidFill>
              <a:latin typeface="Cambria" panose="02040503050406030204" pitchFamily="18" charset="0"/>
            </a:endParaRPr>
          </a:p>
        </p:txBody>
      </p:sp>
      <p:pic>
        <p:nvPicPr>
          <p:cNvPr id="4" name="Picture 3">
            <a:extLst>
              <a:ext uri="{FF2B5EF4-FFF2-40B4-BE49-F238E27FC236}">
                <a16:creationId xmlns:a16="http://schemas.microsoft.com/office/drawing/2014/main" id="{A58DA82C-582E-4FF5-82E4-72B80FDF8DE2}"/>
              </a:ext>
            </a:extLst>
          </p:cNvPr>
          <p:cNvPicPr>
            <a:picLocks noChangeAspect="1"/>
          </p:cNvPicPr>
          <p:nvPr/>
        </p:nvPicPr>
        <p:blipFill rotWithShape="1">
          <a:blip r:embed="rId3"/>
          <a:srcRect l="5606" t="8709" r="36609" b="13394"/>
          <a:stretch/>
        </p:blipFill>
        <p:spPr>
          <a:xfrm>
            <a:off x="3106030" y="4061996"/>
            <a:ext cx="5466374" cy="2409087"/>
          </a:xfrm>
          <a:prstGeom prst="rect">
            <a:avLst/>
          </a:prstGeom>
          <a:ln>
            <a:noFill/>
          </a:ln>
        </p:spPr>
      </p:pic>
      <p:grpSp>
        <p:nvGrpSpPr>
          <p:cNvPr id="5" name="Group 4">
            <a:extLst>
              <a:ext uri="{FF2B5EF4-FFF2-40B4-BE49-F238E27FC236}">
                <a16:creationId xmlns:a16="http://schemas.microsoft.com/office/drawing/2014/main" id="{98F37D24-EC6B-4391-9732-1723DAB5470C}"/>
              </a:ext>
            </a:extLst>
          </p:cNvPr>
          <p:cNvGrpSpPr/>
          <p:nvPr/>
        </p:nvGrpSpPr>
        <p:grpSpPr>
          <a:xfrm>
            <a:off x="683568" y="1478862"/>
            <a:ext cx="4844924" cy="2316630"/>
            <a:chOff x="3283659" y="3762620"/>
            <a:chExt cx="5464804" cy="2884944"/>
          </a:xfrm>
        </p:grpSpPr>
        <p:sp>
          <p:nvSpPr>
            <p:cNvPr id="6" name="Rectangle 5">
              <a:extLst>
                <a:ext uri="{FF2B5EF4-FFF2-40B4-BE49-F238E27FC236}">
                  <a16:creationId xmlns:a16="http://schemas.microsoft.com/office/drawing/2014/main" id="{1B895F05-C39B-43A9-837B-C7DF8B06BA2C}"/>
                </a:ext>
              </a:extLst>
            </p:cNvPr>
            <p:cNvSpPr/>
            <p:nvPr/>
          </p:nvSpPr>
          <p:spPr>
            <a:xfrm>
              <a:off x="3283659" y="3762620"/>
              <a:ext cx="5464804" cy="2884944"/>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65F32C2-43CA-447E-BB59-73443FA02F42}"/>
                </a:ext>
              </a:extLst>
            </p:cNvPr>
            <p:cNvPicPr>
              <a:picLocks noChangeAspect="1"/>
            </p:cNvPicPr>
            <p:nvPr/>
          </p:nvPicPr>
          <p:blipFill>
            <a:blip r:embed="rId4"/>
            <a:stretch>
              <a:fillRect/>
            </a:stretch>
          </p:blipFill>
          <p:spPr>
            <a:xfrm>
              <a:off x="5262991" y="4293096"/>
              <a:ext cx="1613265" cy="2101572"/>
            </a:xfrm>
            <a:prstGeom prst="rect">
              <a:avLst/>
            </a:prstGeom>
          </p:spPr>
        </p:pic>
        <p:pic>
          <p:nvPicPr>
            <p:cNvPr id="8" name="Picture 7">
              <a:extLst>
                <a:ext uri="{FF2B5EF4-FFF2-40B4-BE49-F238E27FC236}">
                  <a16:creationId xmlns:a16="http://schemas.microsoft.com/office/drawing/2014/main" id="{647B9624-3FED-4560-A21D-80CFBAF9FFF2}"/>
                </a:ext>
              </a:extLst>
            </p:cNvPr>
            <p:cNvPicPr>
              <a:picLocks noChangeAspect="1"/>
            </p:cNvPicPr>
            <p:nvPr/>
          </p:nvPicPr>
          <p:blipFill>
            <a:blip r:embed="rId5"/>
            <a:stretch>
              <a:fillRect/>
            </a:stretch>
          </p:blipFill>
          <p:spPr>
            <a:xfrm>
              <a:off x="3657606" y="5671812"/>
              <a:ext cx="1214921" cy="778309"/>
            </a:xfrm>
            <a:prstGeom prst="rect">
              <a:avLst/>
            </a:prstGeom>
          </p:spPr>
        </p:pic>
        <p:pic>
          <p:nvPicPr>
            <p:cNvPr id="9" name="Picture 8">
              <a:extLst>
                <a:ext uri="{FF2B5EF4-FFF2-40B4-BE49-F238E27FC236}">
                  <a16:creationId xmlns:a16="http://schemas.microsoft.com/office/drawing/2014/main" id="{AB060816-51DA-4365-BDB3-F207C1B61CCF}"/>
                </a:ext>
              </a:extLst>
            </p:cNvPr>
            <p:cNvPicPr>
              <a:picLocks noChangeAspect="1"/>
            </p:cNvPicPr>
            <p:nvPr/>
          </p:nvPicPr>
          <p:blipFill rotWithShape="1">
            <a:blip r:embed="rId6"/>
            <a:srcRect l="8465" t="1967" r="7997" b="7027"/>
            <a:stretch/>
          </p:blipFill>
          <p:spPr>
            <a:xfrm>
              <a:off x="3737705" y="4293096"/>
              <a:ext cx="1054724" cy="1149021"/>
            </a:xfrm>
            <a:prstGeom prst="rect">
              <a:avLst/>
            </a:prstGeom>
          </p:spPr>
        </p:pic>
        <p:pic>
          <p:nvPicPr>
            <p:cNvPr id="10" name="Picture 9">
              <a:extLst>
                <a:ext uri="{FF2B5EF4-FFF2-40B4-BE49-F238E27FC236}">
                  <a16:creationId xmlns:a16="http://schemas.microsoft.com/office/drawing/2014/main" id="{925403A0-1A13-4E97-BF03-93B01C972209}"/>
                </a:ext>
              </a:extLst>
            </p:cNvPr>
            <p:cNvPicPr>
              <a:picLocks noChangeAspect="1"/>
            </p:cNvPicPr>
            <p:nvPr/>
          </p:nvPicPr>
          <p:blipFill>
            <a:blip r:embed="rId7"/>
            <a:stretch>
              <a:fillRect/>
            </a:stretch>
          </p:blipFill>
          <p:spPr>
            <a:xfrm>
              <a:off x="7327805" y="4384605"/>
              <a:ext cx="1132627" cy="1132627"/>
            </a:xfrm>
            <a:prstGeom prst="rect">
              <a:avLst/>
            </a:prstGeom>
          </p:spPr>
        </p:pic>
        <p:pic>
          <p:nvPicPr>
            <p:cNvPr id="11" name="Picture 10">
              <a:extLst>
                <a:ext uri="{FF2B5EF4-FFF2-40B4-BE49-F238E27FC236}">
                  <a16:creationId xmlns:a16="http://schemas.microsoft.com/office/drawing/2014/main" id="{040FB84E-9A8B-4805-81BA-4F6D0A9C35DB}"/>
                </a:ext>
              </a:extLst>
            </p:cNvPr>
            <p:cNvPicPr>
              <a:picLocks noChangeAspect="1"/>
            </p:cNvPicPr>
            <p:nvPr/>
          </p:nvPicPr>
          <p:blipFill>
            <a:blip r:embed="rId8"/>
            <a:stretch>
              <a:fillRect/>
            </a:stretch>
          </p:blipFill>
          <p:spPr>
            <a:xfrm>
              <a:off x="7290547" y="5733256"/>
              <a:ext cx="1241893" cy="710276"/>
            </a:xfrm>
            <a:prstGeom prst="rect">
              <a:avLst/>
            </a:prstGeom>
          </p:spPr>
        </p:pic>
        <p:sp>
          <p:nvSpPr>
            <p:cNvPr id="12" name="Rectangle 11">
              <a:extLst>
                <a:ext uri="{FF2B5EF4-FFF2-40B4-BE49-F238E27FC236}">
                  <a16:creationId xmlns:a16="http://schemas.microsoft.com/office/drawing/2014/main" id="{FFAE643D-D122-4388-822A-B348834B7AFB}"/>
                </a:ext>
              </a:extLst>
            </p:cNvPr>
            <p:cNvSpPr/>
            <p:nvPr/>
          </p:nvSpPr>
          <p:spPr>
            <a:xfrm>
              <a:off x="3427675" y="3806679"/>
              <a:ext cx="5320788" cy="383281"/>
            </a:xfrm>
            <a:prstGeom prst="rect">
              <a:avLst/>
            </a:prstGeom>
          </p:spPr>
          <p:txBody>
            <a:bodyPr wrap="square">
              <a:spAutoFit/>
            </a:bodyPr>
            <a:lstStyle/>
            <a:p>
              <a:r>
                <a:rPr lang="nl-NL" sz="1400" spc="50">
                  <a:solidFill>
                    <a:srgbClr val="0000FF"/>
                  </a:solidFill>
                  <a:latin typeface="Cambria" panose="02040503050406030204" pitchFamily="18" charset="0"/>
                  <a:ea typeface="Cambria" panose="02040503050406030204" pitchFamily="18" charset="0"/>
                  <a:cs typeface="Verdana" panose="020B0604030504040204" pitchFamily="34" charset="0"/>
                </a:rPr>
                <a:t>doe het zelf farmacotherapie</a:t>
              </a:r>
            </a:p>
          </p:txBody>
        </p:sp>
      </p:grpSp>
      <p:sp>
        <p:nvSpPr>
          <p:cNvPr id="14" name="Rectangle 13">
            <a:extLst>
              <a:ext uri="{FF2B5EF4-FFF2-40B4-BE49-F238E27FC236}">
                <a16:creationId xmlns:a16="http://schemas.microsoft.com/office/drawing/2014/main" id="{A7D5B965-FBDD-4782-A230-28472FEF1074}"/>
              </a:ext>
            </a:extLst>
          </p:cNvPr>
          <p:cNvSpPr/>
          <p:nvPr/>
        </p:nvSpPr>
        <p:spPr>
          <a:xfrm>
            <a:off x="83406" y="116632"/>
            <a:ext cx="8881082" cy="369332"/>
          </a:xfrm>
          <a:prstGeom prst="rect">
            <a:avLst/>
          </a:prstGeom>
          <a:noFill/>
          <a:ln>
            <a:noFill/>
          </a:ln>
        </p:spPr>
        <p:txBody>
          <a:bodyPr wrap="square">
            <a:spAutoFit/>
          </a:bodyPr>
          <a:lstStyle/>
          <a:p>
            <a:pPr marL="171450">
              <a:spcAft>
                <a:spcPts val="1800"/>
              </a:spcAft>
              <a:tabLst>
                <a:tab pos="12831763" algn="r"/>
              </a:tabLst>
            </a:pPr>
            <a:r>
              <a:rPr lang="en-GB">
                <a:solidFill>
                  <a:srgbClr val="0000FF"/>
                </a:solidFill>
                <a:latin typeface="Cambria" panose="02040503050406030204" pitchFamily="18" charset="0"/>
              </a:rPr>
              <a:t>Oorzaken van problemen bij stoppen/afbouwen</a:t>
            </a:r>
            <a:endParaRPr lang="en-GB">
              <a:solidFill>
                <a:srgbClr val="202020"/>
              </a:solidFill>
              <a:latin typeface="Cambria" panose="02040503050406030204" pitchFamily="18" charset="0"/>
            </a:endParaRPr>
          </a:p>
        </p:txBody>
      </p:sp>
    </p:spTree>
    <p:extLst>
      <p:ext uri="{BB962C8B-B14F-4D97-AF65-F5344CB8AC3E}">
        <p14:creationId xmlns:p14="http://schemas.microsoft.com/office/powerpoint/2010/main" val="113760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21820</TotalTime>
  <Words>1932</Words>
  <Application>Microsoft Office PowerPoint</Application>
  <PresentationFormat>On-screen Show (4:3)</PresentationFormat>
  <Paragraphs>311</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dc:creator>
  <cp:lastModifiedBy>Peter</cp:lastModifiedBy>
  <cp:revision>2375</cp:revision>
  <cp:lastPrinted>2018-11-01T13:23:15Z</cp:lastPrinted>
  <dcterms:created xsi:type="dcterms:W3CDTF">2014-05-26T08:48:03Z</dcterms:created>
  <dcterms:modified xsi:type="dcterms:W3CDTF">2019-05-13T12:00:31Z</dcterms:modified>
</cp:coreProperties>
</file>